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B17773-212D-457F-A70A-B687CD77255C}"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17773-212D-457F-A70A-B687CD77255C}"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17773-212D-457F-A70A-B687CD77255C}"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17773-212D-457F-A70A-B687CD77255C}"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17773-212D-457F-A70A-B687CD77255C}"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B17773-212D-457F-A70A-B687CD77255C}"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B17773-212D-457F-A70A-B687CD77255C}" type="datetimeFigureOut">
              <a:rPr lang="en-US" smtClean="0"/>
              <a:t>3/23/2009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B17773-212D-457F-A70A-B687CD77255C}" type="datetimeFigureOut">
              <a:rPr lang="en-US" smtClean="0"/>
              <a:t>3/23/2009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17773-212D-457F-A70A-B687CD77255C}" type="datetimeFigureOut">
              <a:rPr lang="en-US" smtClean="0"/>
              <a:t>3/23/2009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17773-212D-457F-A70A-B687CD77255C}"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17773-212D-457F-A70A-B687CD77255C}"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D60F9-036F-45C3-B6CE-2D8A5CDD8B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17773-212D-457F-A70A-B687CD77255C}" type="datetimeFigureOut">
              <a:rPr lang="en-US" smtClean="0"/>
              <a:t>3/23/2009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D60F9-036F-45C3-B6CE-2D8A5CDD8BC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audio" Target="../media/audio10.wav"/><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tags" Target="../tags/tag2.xml"/><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4.wav"/></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7.wav"/></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9.wav"/><Relationship Id="rId1" Type="http://schemas.openxmlformats.org/officeDocument/2006/relationships/tags" Target="../tags/tag3.xm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Face</a:t>
            </a:r>
            <a:endParaRPr lang="en-US" dirty="0"/>
          </a:p>
        </p:txBody>
      </p:sp>
      <p:pic>
        <p:nvPicPr>
          <p:cNvPr id="4" name="Content Placeholder 3" descr="asiaeastside.jpg"/>
          <p:cNvPicPr>
            <a:picLocks noGrp="1" noChangeAspect="1"/>
          </p:cNvPicPr>
          <p:nvPr>
            <p:ph idx="1"/>
          </p:nvPr>
        </p:nvPicPr>
        <p:blipFill>
          <a:blip r:embed="rId4"/>
          <a:stretch>
            <a:fillRect/>
          </a:stretch>
        </p:blipFill>
        <p:spPr>
          <a:xfrm>
            <a:off x="2286000" y="1524000"/>
            <a:ext cx="6575877" cy="4419600"/>
          </a:xfrm>
        </p:spPr>
      </p:pic>
      <p:sp>
        <p:nvSpPr>
          <p:cNvPr id="5" name="Rectangle 4"/>
          <p:cNvSpPr/>
          <p:nvPr/>
        </p:nvSpPr>
        <p:spPr>
          <a:xfrm rot="10800000" flipV="1">
            <a:off x="2133600" y="4988868"/>
            <a:ext cx="3886200" cy="461665"/>
          </a:xfrm>
          <a:prstGeom prst="rect">
            <a:avLst/>
          </a:prstGeom>
        </p:spPr>
        <p:txBody>
          <a:bodyPr wrap="square">
            <a:spAutoFit/>
          </a:bodyPr>
          <a:lstStyle/>
          <a:p>
            <a:r>
              <a:rPr lang="en-US" sz="2400" dirty="0" smtClean="0">
                <a:latin typeface="Arial Black" pitchFamily="34" charset="0"/>
              </a:rPr>
              <a:t>     </a:t>
            </a:r>
            <a:endParaRPr lang="en-US" sz="2400" dirty="0">
              <a:latin typeface="Arial Black" pitchFamily="34" charset="0"/>
            </a:endParaRPr>
          </a:p>
        </p:txBody>
      </p:sp>
      <p:sp>
        <p:nvSpPr>
          <p:cNvPr id="8" name="TextBox 7"/>
          <p:cNvSpPr txBox="1"/>
          <p:nvPr/>
        </p:nvSpPr>
        <p:spPr>
          <a:xfrm>
            <a:off x="685800" y="2286000"/>
            <a:ext cx="1524000" cy="2862322"/>
          </a:xfrm>
          <a:prstGeom prst="rect">
            <a:avLst/>
          </a:prstGeom>
          <a:noFill/>
        </p:spPr>
        <p:txBody>
          <a:bodyPr wrap="square" rtlCol="0">
            <a:spAutoFit/>
          </a:bodyPr>
          <a:lstStyle/>
          <a:p>
            <a:r>
              <a:rPr lang="en-US" dirty="0" smtClean="0"/>
              <a:t>The East Face represents Asia. This pediment represents a two men, on the left  from China, and on the right, from Japan.</a:t>
            </a:r>
            <a:endParaRPr lang="en-US" dirty="0"/>
          </a:p>
        </p:txBody>
      </p:sp>
      <p:pic>
        <p:nvPicPr>
          <p:cNvPr id="10" name="~PP2049.WAV">
            <a:hlinkClick r:id="" action="ppaction://media"/>
          </p:cNvPr>
          <p:cNvPicPr>
            <a:picLocks noRot="1" noChangeAspect="1"/>
          </p:cNvPicPr>
          <p:nvPr>
            <a:wavAudioFile r:embed="rId2" name="~PP2049.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71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29"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2"/>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3" dur="1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ppt_w*0.05"/>
                                          </p:val>
                                        </p:tav>
                                        <p:tav tm="100000">
                                          <p:val>
                                            <p:strVal val="#ppt_w"/>
                                          </p:val>
                                        </p:tav>
                                      </p:tavLst>
                                    </p:anim>
                                    <p:anim calcmode="lin" valueType="num">
                                      <p:cBhvr>
                                        <p:cTn id="19" dur="500" fill="hold"/>
                                        <p:tgtEl>
                                          <p:spTgt spid="8"/>
                                        </p:tgtEl>
                                        <p:attrNameLst>
                                          <p:attrName>ppt_h</p:attrName>
                                        </p:attrNameLst>
                                      </p:cBhvr>
                                      <p:tavLst>
                                        <p:tav tm="0">
                                          <p:val>
                                            <p:strVal val="#ppt_h"/>
                                          </p:val>
                                        </p:tav>
                                        <p:tav tm="100000">
                                          <p:val>
                                            <p:strVal val="#ppt_h"/>
                                          </p:val>
                                        </p:tav>
                                      </p:tavLst>
                                    </p:anim>
                                    <p:anim calcmode="lin" valueType="num">
                                      <p:cBhvr>
                                        <p:cTn id="20" dur="500" fill="hold"/>
                                        <p:tgtEl>
                                          <p:spTgt spid="8"/>
                                        </p:tgtEl>
                                        <p:attrNameLst>
                                          <p:attrName>ppt_x</p:attrName>
                                        </p:attrNameLst>
                                      </p:cBhvr>
                                      <p:tavLst>
                                        <p:tav tm="0">
                                          <p:val>
                                            <p:strVal val="#ppt_x-.2"/>
                                          </p:val>
                                        </p:tav>
                                        <p:tav tm="100000">
                                          <p:val>
                                            <p:strVal val="#ppt_x"/>
                                          </p:val>
                                        </p:tav>
                                      </p:tavLst>
                                    </p:anim>
                                    <p:anim calcmode="lin" valueType="num">
                                      <p:cBhvr>
                                        <p:cTn id="21" dur="500" fill="hold"/>
                                        <p:tgtEl>
                                          <p:spTgt spid="8"/>
                                        </p:tgtEl>
                                        <p:attrNameLst>
                                          <p:attrName>ppt_y</p:attrName>
                                        </p:attrNameLst>
                                      </p:cBhvr>
                                      <p:tavLst>
                                        <p:tav tm="0">
                                          <p:val>
                                            <p:strVal val="#ppt_y"/>
                                          </p:val>
                                        </p:tav>
                                        <p:tav tm="100000">
                                          <p:val>
                                            <p:strVal val="#ppt_y"/>
                                          </p:val>
                                        </p:tav>
                                      </p:tavLst>
                                    </p:anim>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23"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wcaucusceiling.bmp"/>
          <p:cNvPicPr>
            <a:picLocks noGrp="1" noChangeAspect="1"/>
          </p:cNvPicPr>
          <p:nvPr>
            <p:ph idx="1"/>
          </p:nvPr>
        </p:nvPicPr>
        <p:blipFill>
          <a:blip r:embed="rId3"/>
          <a:stretch>
            <a:fillRect/>
          </a:stretch>
        </p:blipFill>
        <p:spPr>
          <a:xfrm>
            <a:off x="0" y="-1"/>
            <a:ext cx="9144000" cy="6974633"/>
          </a:xfrm>
        </p:spPr>
      </p:pic>
      <p:pic>
        <p:nvPicPr>
          <p:cNvPr id="6" name="~PP1583.WAV">
            <a:hlinkClick r:id="" action="ppaction://media"/>
          </p:cNvPr>
          <p:cNvPicPr>
            <a:picLocks noRot="1" noChangeAspect="1"/>
          </p:cNvPicPr>
          <p:nvPr>
            <a:wavAudioFile r:embed="rId1" name="~PP1583.WAV"/>
          </p:nvPr>
        </p:nvPicPr>
        <p:blipFill>
          <a:blip r:embed="rId4"/>
          <a:stretch>
            <a:fillRect/>
          </a:stretch>
        </p:blipFill>
        <p:spPr>
          <a:xfrm>
            <a:off x="8696325" y="6410325"/>
            <a:ext cx="304800" cy="304800"/>
          </a:xfrm>
          <a:prstGeom prst="rect">
            <a:avLst/>
          </a:prstGeom>
        </p:spPr>
      </p:pic>
    </p:spTree>
  </p:cSld>
  <p:clrMapOvr>
    <a:masterClrMapping/>
  </p:clrMapOvr>
  <p:transition advTm="105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Science and Arts</a:t>
            </a:r>
            <a:endParaRPr lang="en-US" dirty="0"/>
          </a:p>
        </p:txBody>
      </p:sp>
      <p:pic>
        <p:nvPicPr>
          <p:cNvPr id="4" name="Content Placeholder 3" descr="boyindustry.jpg"/>
          <p:cNvPicPr>
            <a:picLocks noGrp="1" noChangeAspect="1"/>
          </p:cNvPicPr>
          <p:nvPr>
            <p:ph idx="1"/>
          </p:nvPr>
        </p:nvPicPr>
        <p:blipFill>
          <a:blip r:embed="rId4"/>
          <a:stretch>
            <a:fillRect/>
          </a:stretch>
        </p:blipFill>
        <p:spPr>
          <a:xfrm>
            <a:off x="228600" y="1295400"/>
            <a:ext cx="2916462" cy="4343400"/>
          </a:xfrm>
        </p:spPr>
      </p:pic>
      <p:pic>
        <p:nvPicPr>
          <p:cNvPr id="6" name="Content Placeholder 3" descr="scienceandart.jpg"/>
          <p:cNvPicPr>
            <a:picLocks noChangeAspect="1"/>
          </p:cNvPicPr>
          <p:nvPr/>
        </p:nvPicPr>
        <p:blipFill>
          <a:blip r:embed="rId5"/>
          <a:stretch>
            <a:fillRect/>
          </a:stretch>
        </p:blipFill>
        <p:spPr>
          <a:xfrm>
            <a:off x="3352800" y="1219200"/>
            <a:ext cx="5101972" cy="3429000"/>
          </a:xfrm>
          <a:prstGeom prst="rect">
            <a:avLst/>
          </a:prstGeom>
        </p:spPr>
      </p:pic>
      <p:sp>
        <p:nvSpPr>
          <p:cNvPr id="10" name="TextBox 9"/>
          <p:cNvSpPr txBox="1"/>
          <p:nvPr/>
        </p:nvSpPr>
        <p:spPr>
          <a:xfrm>
            <a:off x="3276600" y="4876800"/>
            <a:ext cx="5638800" cy="923330"/>
          </a:xfrm>
          <a:prstGeom prst="rect">
            <a:avLst/>
          </a:prstGeom>
          <a:noFill/>
        </p:spPr>
        <p:txBody>
          <a:bodyPr wrap="square" rtlCol="0">
            <a:spAutoFit/>
          </a:bodyPr>
          <a:lstStyle/>
          <a:p>
            <a:pPr lvl="0" fontAlgn="base">
              <a:spcBef>
                <a:spcPct val="0"/>
              </a:spcBef>
              <a:spcAft>
                <a:spcPct val="0"/>
              </a:spcAf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East Face also represents Science and Arts. The man</a:t>
            </a:r>
            <a:r>
              <a:rPr kumimoji="0" lang="en-US"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lvl="0" fontAlgn="base">
              <a:spcBef>
                <a:spcPct val="0"/>
              </a:spcBef>
              <a:spcAft>
                <a:spcPct val="0"/>
              </a:spcAf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male of industry is represented as a young man who sits with his tools by his side as he reads a scroll. </a:t>
            </a:r>
            <a:endParaRPr kumimoji="0" lang="en-US" sz="3200" b="0" i="0" u="none" strike="noStrike" cap="none" normalizeH="0" baseline="0" dirty="0" smtClean="0">
              <a:ln>
                <a:noFill/>
              </a:ln>
              <a:solidFill>
                <a:schemeClr val="tx1"/>
              </a:solidFill>
              <a:effectLst/>
              <a:latin typeface="Arial" pitchFamily="34" charset="0"/>
            </a:endParaRPr>
          </a:p>
        </p:txBody>
      </p:sp>
      <p:pic>
        <p:nvPicPr>
          <p:cNvPr id="9" name="~PP3272.WAV">
            <a:hlinkClick r:id="" action="ppaction://media"/>
          </p:cNvPr>
          <p:cNvPicPr>
            <a:picLocks noRot="1" noChangeAspect="1"/>
          </p:cNvPicPr>
          <p:nvPr>
            <a:wavAudioFile r:embed="rId2" name="~PP3272.WAV"/>
          </p:nvPr>
        </p:nvPicPr>
        <p:blipFill>
          <a:blip r:embed="rId6"/>
          <a:stretch>
            <a:fillRect/>
          </a:stretch>
        </p:blipFill>
        <p:spPr>
          <a:xfrm>
            <a:off x="8696325" y="6410325"/>
            <a:ext cx="304800" cy="304800"/>
          </a:xfrm>
          <a:prstGeom prst="rect">
            <a:avLst/>
          </a:prstGeom>
        </p:spPr>
      </p:pic>
    </p:spTree>
    <p:custDataLst>
      <p:tags r:id="rId1"/>
    </p:custDataLst>
  </p:cSld>
  <p:clrMapOvr>
    <a:masterClrMapping/>
  </p:clrMapOvr>
  <p:transition advTm="420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nodeType="clickEffect">
                                  <p:stCondLst>
                                    <p:cond delay="0"/>
                                  </p:stCondLst>
                                  <p:iterate type="lt">
                                    <p:tmPct val="5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iterate type="lt">
                                    <p:tmPct val="5000"/>
                                  </p:iterate>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0"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eaststairway.jpg"/>
          <p:cNvPicPr>
            <a:picLocks noChangeAspect="1"/>
          </p:cNvPicPr>
          <p:nvPr/>
        </p:nvPicPr>
        <p:blipFill>
          <a:blip r:embed="rId3"/>
          <a:stretch>
            <a:fillRect/>
          </a:stretch>
        </p:blipFill>
        <p:spPr>
          <a:xfrm>
            <a:off x="5791200" y="2383302"/>
            <a:ext cx="3352800" cy="4474698"/>
          </a:xfrm>
          <a:prstGeom prst="rect">
            <a:avLst/>
          </a:prstGeom>
        </p:spPr>
      </p:pic>
      <p:pic>
        <p:nvPicPr>
          <p:cNvPr id="6" name="Picture 5" descr="eastmoose.jpg"/>
          <p:cNvPicPr>
            <a:picLocks noChangeAspect="1"/>
          </p:cNvPicPr>
          <p:nvPr/>
        </p:nvPicPr>
        <p:blipFill>
          <a:blip r:embed="rId4"/>
          <a:stretch>
            <a:fillRect/>
          </a:stretch>
        </p:blipFill>
        <p:spPr>
          <a:xfrm>
            <a:off x="0" y="-457200"/>
            <a:ext cx="5029200" cy="3777748"/>
          </a:xfrm>
          <a:prstGeom prst="rect">
            <a:avLst/>
          </a:prstGeom>
        </p:spPr>
      </p:pic>
      <p:pic>
        <p:nvPicPr>
          <p:cNvPr id="7" name="Picture 6" descr="eastscience.jpg"/>
          <p:cNvPicPr>
            <a:picLocks noChangeAspect="1"/>
          </p:cNvPicPr>
          <p:nvPr/>
        </p:nvPicPr>
        <p:blipFill>
          <a:blip r:embed="rId5"/>
          <a:stretch>
            <a:fillRect/>
          </a:stretch>
        </p:blipFill>
        <p:spPr>
          <a:xfrm>
            <a:off x="0" y="3035108"/>
            <a:ext cx="5791200" cy="3865289"/>
          </a:xfrm>
          <a:prstGeom prst="rect">
            <a:avLst/>
          </a:prstGeom>
        </p:spPr>
      </p:pic>
      <p:pic>
        <p:nvPicPr>
          <p:cNvPr id="4" name="Content Placeholder 3" descr="eastarts.jpg"/>
          <p:cNvPicPr>
            <a:picLocks noGrp="1" noChangeAspect="1"/>
          </p:cNvPicPr>
          <p:nvPr>
            <p:ph idx="1"/>
          </p:nvPr>
        </p:nvPicPr>
        <p:blipFill>
          <a:blip r:embed="rId6"/>
          <a:stretch>
            <a:fillRect/>
          </a:stretch>
        </p:blipFill>
        <p:spPr>
          <a:xfrm>
            <a:off x="5048250" y="0"/>
            <a:ext cx="4095750" cy="3067050"/>
          </a:xfrm>
        </p:spPr>
      </p:pic>
      <p:sp>
        <p:nvSpPr>
          <p:cNvPr id="8" name="TextBox 7"/>
          <p:cNvSpPr txBox="1"/>
          <p:nvPr/>
        </p:nvSpPr>
        <p:spPr>
          <a:xfrm>
            <a:off x="0" y="2438400"/>
            <a:ext cx="5029200" cy="1477328"/>
          </a:xfrm>
          <a:prstGeom prst="rect">
            <a:avLst/>
          </a:prstGeom>
          <a:solidFill>
            <a:schemeClr val="accent6">
              <a:lumMod val="20000"/>
              <a:lumOff val="80000"/>
            </a:schemeClr>
          </a:solidFill>
        </p:spPr>
        <p:txBody>
          <a:bodyPr wrap="square" rtlCol="0">
            <a:spAutoFit/>
          </a:bodyPr>
          <a:lstStyle/>
          <a:p>
            <a:r>
              <a:rPr lang="en-US" dirty="0" smtClean="0"/>
              <a:t>In keeping with the theme, the East Portal decorates</a:t>
            </a:r>
            <a:r>
              <a:rPr lang="en-US" b="1" dirty="0" smtClean="0"/>
              <a:t> </a:t>
            </a:r>
            <a:r>
              <a:rPr lang="en-US" dirty="0" smtClean="0"/>
              <a:t>the ceilings with cornerstones of animals of America. Below, Science is depicted with a map and a compass.   Some have noticed the close resemblance to Mr. Calder, the architect.</a:t>
            </a:r>
            <a:endParaRPr lang="en-US" dirty="0"/>
          </a:p>
        </p:txBody>
      </p:sp>
      <p:pic>
        <p:nvPicPr>
          <p:cNvPr id="10" name="~PP2221.WAV">
            <a:hlinkClick r:id="" action="ppaction://media"/>
          </p:cNvPr>
          <p:cNvPicPr>
            <a:picLocks noRot="1" noChangeAspect="1"/>
          </p:cNvPicPr>
          <p:nvPr>
            <a:wavAudioFile r:embed="rId1" name="~PP2221.WAV"/>
          </p:nvPr>
        </p:nvPicPr>
        <p:blipFill>
          <a:blip r:embed="rId7"/>
          <a:stretch>
            <a:fillRect/>
          </a:stretch>
        </p:blipFill>
        <p:spPr>
          <a:xfrm>
            <a:off x="8696325" y="6410325"/>
            <a:ext cx="304800" cy="304800"/>
          </a:xfrm>
          <a:prstGeom prst="rect">
            <a:avLst/>
          </a:prstGeom>
        </p:spPr>
      </p:pic>
    </p:spTree>
  </p:cSld>
  <p:clrMapOvr>
    <a:masterClrMapping/>
  </p:clrMapOvr>
  <p:transition advTm="23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Conversation Hall</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Conversation Hall is an exceptionally ornate room which has gone through many structural changes. The room was originally 5.5 stories high. Because the weight of a granite staircase and balcony caused cracks within the tower, it had to be demolished in order to keep the building structurally sound. This room was originally meant for discussions for council as well as public lobbyists. </a:t>
            </a:r>
          </a:p>
        </p:txBody>
      </p:sp>
      <p:pic>
        <p:nvPicPr>
          <p:cNvPr id="6" name="~PP1246.WAV">
            <a:hlinkClick r:id="" action="ppaction://media"/>
          </p:cNvPr>
          <p:cNvPicPr>
            <a:picLocks noRot="1" noChangeAspect="1"/>
          </p:cNvPicPr>
          <p:nvPr>
            <a:wavAudioFile r:embed="rId1" name="~PP1246.WAV"/>
          </p:nvPr>
        </p:nvPicPr>
        <p:blipFill>
          <a:blip r:embed="rId3"/>
          <a:stretch>
            <a:fillRect/>
          </a:stretch>
        </p:blipFill>
        <p:spPr>
          <a:xfrm>
            <a:off x="8696325" y="6410325"/>
            <a:ext cx="304800" cy="304800"/>
          </a:xfrm>
          <a:prstGeom prst="rect">
            <a:avLst/>
          </a:prstGeom>
        </p:spPr>
      </p:pic>
    </p:spTree>
  </p:cSld>
  <p:clrMapOvr>
    <a:masterClrMapping/>
  </p:clrMapOvr>
  <p:transition advTm="316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Conversation Hall</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defRPr/>
            </a:pPr>
            <a:r>
              <a:rPr lang="en-US" dirty="0" smtClean="0"/>
              <a:t>Though the hall was used for events by council, there was a time where it was used for nothing other than collecting trash waiting to be picked up on a weekly basis. Later, in 1955, the room was needed again and was renovated but still preserved Calder’s original sculptures, keeping that beautiful splendor of the room.  Eventually, the staircase was replaced.  In 1982, a non-profit organization came in to once again renovate the room in honor of the city’s 300</a:t>
            </a:r>
            <a:r>
              <a:rPr lang="en-US" baseline="30000" dirty="0" smtClean="0"/>
              <a:t>th</a:t>
            </a:r>
            <a:r>
              <a:rPr lang="en-US" dirty="0" smtClean="0"/>
              <a:t> birthday.</a:t>
            </a:r>
          </a:p>
        </p:txBody>
      </p:sp>
      <p:pic>
        <p:nvPicPr>
          <p:cNvPr id="7" name="~PP533.WAV">
            <a:hlinkClick r:id="" action="ppaction://media"/>
          </p:cNvPr>
          <p:cNvPicPr>
            <a:picLocks noRot="1" noChangeAspect="1"/>
          </p:cNvPicPr>
          <p:nvPr>
            <a:wavAudioFile r:embed="rId1" name="~PP533.WAV"/>
          </p:nvPr>
        </p:nvPicPr>
        <p:blipFill>
          <a:blip r:embed="rId3"/>
          <a:stretch>
            <a:fillRect/>
          </a:stretch>
        </p:blipFill>
        <p:spPr>
          <a:xfrm>
            <a:off x="8696325" y="6410325"/>
            <a:ext cx="304800" cy="304800"/>
          </a:xfrm>
          <a:prstGeom prst="rect">
            <a:avLst/>
          </a:prstGeom>
        </p:spPr>
      </p:pic>
    </p:spTree>
  </p:cSld>
  <p:clrMapOvr>
    <a:masterClrMapping/>
  </p:clrMapOvr>
  <p:transition advTm="398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3" descr="con hall chand.jpg"/>
          <p:cNvPicPr>
            <a:picLocks noGrp="1" noChangeAspect="1"/>
          </p:cNvPicPr>
          <p:nvPr>
            <p:ph idx="1"/>
          </p:nvPr>
        </p:nvPicPr>
        <p:blipFill>
          <a:blip r:embed="rId3"/>
          <a:srcRect/>
          <a:stretch>
            <a:fillRect/>
          </a:stretch>
        </p:blipFill>
        <p:spPr>
          <a:xfrm>
            <a:off x="0" y="0"/>
            <a:ext cx="4095750" cy="2362200"/>
          </a:xfrm>
        </p:spPr>
      </p:pic>
      <p:pic>
        <p:nvPicPr>
          <p:cNvPr id="14339" name="Picture 4" descr="con hall ceiling.jpg"/>
          <p:cNvPicPr>
            <a:picLocks noChangeAspect="1"/>
          </p:cNvPicPr>
          <p:nvPr/>
        </p:nvPicPr>
        <p:blipFill>
          <a:blip r:embed="rId4"/>
          <a:srcRect/>
          <a:stretch>
            <a:fillRect/>
          </a:stretch>
        </p:blipFill>
        <p:spPr bwMode="auto">
          <a:xfrm>
            <a:off x="4114800" y="0"/>
            <a:ext cx="5029200" cy="3200400"/>
          </a:xfrm>
          <a:prstGeom prst="rect">
            <a:avLst/>
          </a:prstGeom>
          <a:noFill/>
          <a:ln w="9525">
            <a:noFill/>
            <a:miter lim="800000"/>
            <a:headEnd/>
            <a:tailEnd/>
          </a:ln>
        </p:spPr>
      </p:pic>
      <p:pic>
        <p:nvPicPr>
          <p:cNvPr id="14340" name="Picture 5" descr="con hall floor.jpg"/>
          <p:cNvPicPr>
            <a:picLocks noChangeAspect="1"/>
          </p:cNvPicPr>
          <p:nvPr/>
        </p:nvPicPr>
        <p:blipFill>
          <a:blip r:embed="rId5"/>
          <a:srcRect/>
          <a:stretch>
            <a:fillRect/>
          </a:stretch>
        </p:blipFill>
        <p:spPr bwMode="auto">
          <a:xfrm>
            <a:off x="0" y="4953000"/>
            <a:ext cx="4095750" cy="1905000"/>
          </a:xfrm>
          <a:prstGeom prst="rect">
            <a:avLst/>
          </a:prstGeom>
          <a:noFill/>
          <a:ln w="9525">
            <a:noFill/>
            <a:miter lim="800000"/>
            <a:headEnd/>
            <a:tailEnd/>
          </a:ln>
        </p:spPr>
      </p:pic>
      <p:pic>
        <p:nvPicPr>
          <p:cNvPr id="14341" name="Picture 6" descr="con hall wash statue.jpg"/>
          <p:cNvPicPr>
            <a:picLocks noChangeAspect="1"/>
          </p:cNvPicPr>
          <p:nvPr/>
        </p:nvPicPr>
        <p:blipFill>
          <a:blip r:embed="rId6"/>
          <a:srcRect/>
          <a:stretch>
            <a:fillRect/>
          </a:stretch>
        </p:blipFill>
        <p:spPr bwMode="auto">
          <a:xfrm>
            <a:off x="6581775" y="3200400"/>
            <a:ext cx="2562225" cy="3657600"/>
          </a:xfrm>
          <a:prstGeom prst="rect">
            <a:avLst/>
          </a:prstGeom>
          <a:noFill/>
          <a:ln w="9525">
            <a:noFill/>
            <a:miter lim="800000"/>
            <a:headEnd/>
            <a:tailEnd/>
          </a:ln>
        </p:spPr>
      </p:pic>
      <p:pic>
        <p:nvPicPr>
          <p:cNvPr id="14342" name="Picture 7" descr="con hall ben rush.jpg"/>
          <p:cNvPicPr>
            <a:picLocks noChangeAspect="1"/>
          </p:cNvPicPr>
          <p:nvPr/>
        </p:nvPicPr>
        <p:blipFill>
          <a:blip r:embed="rId7"/>
          <a:srcRect/>
          <a:stretch>
            <a:fillRect/>
          </a:stretch>
        </p:blipFill>
        <p:spPr bwMode="auto">
          <a:xfrm>
            <a:off x="4038600" y="3200400"/>
            <a:ext cx="2590800" cy="3657600"/>
          </a:xfrm>
          <a:prstGeom prst="rect">
            <a:avLst/>
          </a:prstGeom>
          <a:noFill/>
          <a:ln w="9525">
            <a:noFill/>
            <a:miter lim="800000"/>
            <a:headEnd/>
            <a:tailEnd/>
          </a:ln>
        </p:spPr>
      </p:pic>
      <p:pic>
        <p:nvPicPr>
          <p:cNvPr id="14343" name="Picture 8" descr="con hall moses keystone.jpg"/>
          <p:cNvPicPr>
            <a:picLocks noChangeAspect="1"/>
          </p:cNvPicPr>
          <p:nvPr/>
        </p:nvPicPr>
        <p:blipFill>
          <a:blip r:embed="rId8"/>
          <a:srcRect/>
          <a:stretch>
            <a:fillRect/>
          </a:stretch>
        </p:blipFill>
        <p:spPr bwMode="auto">
          <a:xfrm>
            <a:off x="0" y="2362200"/>
            <a:ext cx="4095750" cy="2695575"/>
          </a:xfrm>
          <a:prstGeom prst="rect">
            <a:avLst/>
          </a:prstGeom>
          <a:noFill/>
          <a:ln w="9525">
            <a:noFill/>
            <a:miter lim="800000"/>
            <a:headEnd/>
            <a:tailEnd/>
          </a:ln>
        </p:spPr>
      </p:pic>
      <p:sp>
        <p:nvSpPr>
          <p:cNvPr id="14344" name="TextBox 9"/>
          <p:cNvSpPr txBox="1">
            <a:spLocks noChangeArrowheads="1"/>
          </p:cNvSpPr>
          <p:nvPr/>
        </p:nvSpPr>
        <p:spPr bwMode="auto">
          <a:xfrm>
            <a:off x="4191000" y="5934075"/>
            <a:ext cx="23622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Bust of Benjamin Rush, one of the many busts in the room</a:t>
            </a:r>
          </a:p>
        </p:txBody>
      </p:sp>
      <p:sp>
        <p:nvSpPr>
          <p:cNvPr id="14345" name="TextBox 10"/>
          <p:cNvSpPr txBox="1">
            <a:spLocks noChangeArrowheads="1"/>
          </p:cNvSpPr>
          <p:nvPr/>
        </p:nvSpPr>
        <p:spPr bwMode="auto">
          <a:xfrm>
            <a:off x="6934200" y="5791200"/>
            <a:ext cx="18288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George Washington Statue</a:t>
            </a:r>
          </a:p>
        </p:txBody>
      </p:sp>
      <p:sp>
        <p:nvSpPr>
          <p:cNvPr id="14346" name="TextBox 11"/>
          <p:cNvSpPr txBox="1">
            <a:spLocks noChangeArrowheads="1"/>
          </p:cNvSpPr>
          <p:nvPr/>
        </p:nvSpPr>
        <p:spPr bwMode="auto">
          <a:xfrm>
            <a:off x="4343400" y="304800"/>
            <a:ext cx="29718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Ceiling Detail </a:t>
            </a:r>
          </a:p>
        </p:txBody>
      </p:sp>
      <p:sp>
        <p:nvSpPr>
          <p:cNvPr id="14347" name="TextBox 12"/>
          <p:cNvSpPr txBox="1">
            <a:spLocks noChangeArrowheads="1"/>
          </p:cNvSpPr>
          <p:nvPr/>
        </p:nvSpPr>
        <p:spPr bwMode="auto">
          <a:xfrm>
            <a:off x="1066800" y="0"/>
            <a:ext cx="17526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Chandelier and Ceiling of the Room</a:t>
            </a:r>
          </a:p>
        </p:txBody>
      </p:sp>
      <p:sp>
        <p:nvSpPr>
          <p:cNvPr id="14348" name="TextBox 13"/>
          <p:cNvSpPr txBox="1">
            <a:spLocks noChangeArrowheads="1"/>
          </p:cNvSpPr>
          <p:nvPr/>
        </p:nvSpPr>
        <p:spPr bwMode="auto">
          <a:xfrm>
            <a:off x="533400" y="2514600"/>
            <a:ext cx="3124200" cy="369888"/>
          </a:xfrm>
          <a:prstGeom prst="rect">
            <a:avLst/>
          </a:prstGeom>
          <a:noFill/>
          <a:ln w="9525">
            <a:noFill/>
            <a:miter lim="800000"/>
            <a:headEnd/>
            <a:tailEnd/>
          </a:ln>
        </p:spPr>
        <p:txBody>
          <a:bodyPr>
            <a:spAutoFit/>
          </a:bodyPr>
          <a:lstStyle/>
          <a:p>
            <a:pPr algn="ctr"/>
            <a:r>
              <a:rPr lang="en-US">
                <a:latin typeface="Calibri" pitchFamily="34" charset="0"/>
              </a:rPr>
              <a:t>Keystone of Moses</a:t>
            </a:r>
          </a:p>
        </p:txBody>
      </p:sp>
      <p:sp>
        <p:nvSpPr>
          <p:cNvPr id="14349" name="TextBox 14"/>
          <p:cNvSpPr txBox="1">
            <a:spLocks noChangeArrowheads="1"/>
          </p:cNvSpPr>
          <p:nvPr/>
        </p:nvSpPr>
        <p:spPr bwMode="auto">
          <a:xfrm>
            <a:off x="914400" y="5192713"/>
            <a:ext cx="2590800" cy="369887"/>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Detail of Mosaic Floor</a:t>
            </a:r>
          </a:p>
        </p:txBody>
      </p:sp>
      <p:pic>
        <p:nvPicPr>
          <p:cNvPr id="17" name="~PP981.WAV">
            <a:hlinkClick r:id="" action="ppaction://media"/>
          </p:cNvPr>
          <p:cNvPicPr>
            <a:picLocks noRot="1" noChangeAspect="1"/>
          </p:cNvPicPr>
          <p:nvPr>
            <a:wavAudioFile r:embed="rId1" name="~PP981.WAV"/>
          </p:nvPr>
        </p:nvPicPr>
        <p:blipFill>
          <a:blip r:embed="rId9"/>
          <a:stretch>
            <a:fillRect/>
          </a:stretch>
        </p:blipFill>
        <p:spPr>
          <a:xfrm>
            <a:off x="8696325" y="6410325"/>
            <a:ext cx="304800" cy="304800"/>
          </a:xfrm>
          <a:prstGeom prst="rect">
            <a:avLst/>
          </a:prstGeom>
        </p:spPr>
      </p:pic>
    </p:spTree>
  </p:cSld>
  <p:clrMapOvr>
    <a:masterClrMapping/>
  </p:clrMapOvr>
  <p:transition advTm="1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Mayor’s Reception Room</a:t>
            </a:r>
          </a:p>
        </p:txBody>
      </p:sp>
      <p:sp>
        <p:nvSpPr>
          <p:cNvPr id="3" name="Content Placeholder 2"/>
          <p:cNvSpPr>
            <a:spLocks noGrp="1"/>
          </p:cNvSpPr>
          <p:nvPr>
            <p:ph idx="1"/>
          </p:nvPr>
        </p:nvSpPr>
        <p:spPr>
          <a:xfrm>
            <a:off x="304800" y="1600200"/>
            <a:ext cx="8229600" cy="4724400"/>
          </a:xfrm>
        </p:spPr>
        <p:txBody>
          <a:bodyPr rtlCol="0">
            <a:normAutofit fontScale="85000" lnSpcReduction="20000"/>
          </a:bodyPr>
          <a:lstStyle/>
          <a:p>
            <a:pPr fontAlgn="auto">
              <a:spcAft>
                <a:spcPts val="0"/>
              </a:spcAft>
              <a:defRPr/>
            </a:pPr>
            <a:r>
              <a:rPr lang="en-US" dirty="0" smtClean="0"/>
              <a:t>This room was inspired by Greek design and first occupied by Mayor Warwick in 1897. Columns surround the large, mahogany doors, one of which belongs to the office of the Chief of Staff. Portraits of past city mayors surround an ornate fireplace and, of course, the City Seal hangs over the doorway. The Mayor’s Reception Room is used for many things, such as press conferences, award ceremonies, honorary recognitions and city meetings, both for workers and for the public.  Community groups and organizations also hold gatherings in this hall and profit and non-profit  organizations are welcomed to rent it for their events, which helps to raise money for room maintenance.</a:t>
            </a:r>
          </a:p>
        </p:txBody>
      </p:sp>
      <p:pic>
        <p:nvPicPr>
          <p:cNvPr id="9" name="~PP1272.WAV">
            <a:hlinkClick r:id="" action="ppaction://media"/>
          </p:cNvPr>
          <p:cNvPicPr>
            <a:picLocks noRot="1" noChangeAspect="1"/>
          </p:cNvPicPr>
          <p:nvPr>
            <a:wavAudioFile r:embed="rId1" name="~PP1272.WAV"/>
          </p:nvPr>
        </p:nvPicPr>
        <p:blipFill>
          <a:blip r:embed="rId3"/>
          <a:stretch>
            <a:fillRect/>
          </a:stretch>
        </p:blipFill>
        <p:spPr>
          <a:xfrm>
            <a:off x="8696325" y="6410325"/>
            <a:ext cx="304800" cy="304800"/>
          </a:xfrm>
          <a:prstGeom prst="rect">
            <a:avLst/>
          </a:prstGeom>
        </p:spPr>
      </p:pic>
    </p:spTree>
  </p:cSld>
  <p:clrMapOvr>
    <a:masterClrMapping/>
  </p:clrMapOvr>
  <p:transition advTm="53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descr="ceiling reception room.jpg"/>
          <p:cNvPicPr>
            <a:picLocks noGrp="1" noChangeAspect="1"/>
          </p:cNvPicPr>
          <p:nvPr>
            <p:ph idx="1"/>
          </p:nvPr>
        </p:nvPicPr>
        <p:blipFill>
          <a:blip r:embed="rId3"/>
          <a:srcRect/>
          <a:stretch>
            <a:fillRect/>
          </a:stretch>
        </p:blipFill>
        <p:spPr>
          <a:xfrm>
            <a:off x="6324600" y="0"/>
            <a:ext cx="2819400" cy="2895600"/>
          </a:xfrm>
        </p:spPr>
      </p:pic>
      <p:pic>
        <p:nvPicPr>
          <p:cNvPr id="16387" name="Picture 4" descr="chandelier reception roomn.jpg"/>
          <p:cNvPicPr>
            <a:picLocks noChangeAspect="1"/>
          </p:cNvPicPr>
          <p:nvPr/>
        </p:nvPicPr>
        <p:blipFill>
          <a:blip r:embed="rId4"/>
          <a:srcRect/>
          <a:stretch>
            <a:fillRect/>
          </a:stretch>
        </p:blipFill>
        <p:spPr bwMode="auto">
          <a:xfrm>
            <a:off x="0" y="0"/>
            <a:ext cx="6324600" cy="3124200"/>
          </a:xfrm>
          <a:prstGeom prst="rect">
            <a:avLst/>
          </a:prstGeom>
          <a:noFill/>
          <a:ln w="9525">
            <a:noFill/>
            <a:miter lim="800000"/>
            <a:headEnd/>
            <a:tailEnd/>
          </a:ln>
        </p:spPr>
      </p:pic>
      <p:pic>
        <p:nvPicPr>
          <p:cNvPr id="16388" name="Picture 5" descr="portrait wall.jpg"/>
          <p:cNvPicPr>
            <a:picLocks noChangeAspect="1"/>
          </p:cNvPicPr>
          <p:nvPr/>
        </p:nvPicPr>
        <p:blipFill>
          <a:blip r:embed="rId5"/>
          <a:srcRect/>
          <a:stretch>
            <a:fillRect/>
          </a:stretch>
        </p:blipFill>
        <p:spPr bwMode="auto">
          <a:xfrm>
            <a:off x="0" y="3048000"/>
            <a:ext cx="6324600" cy="3810000"/>
          </a:xfrm>
          <a:prstGeom prst="rect">
            <a:avLst/>
          </a:prstGeom>
          <a:noFill/>
          <a:ln w="9525">
            <a:noFill/>
            <a:miter lim="800000"/>
            <a:headEnd/>
            <a:tailEnd/>
          </a:ln>
        </p:spPr>
      </p:pic>
      <p:pic>
        <p:nvPicPr>
          <p:cNvPr id="16389" name="Picture 6" descr="greek doorway.jpg"/>
          <p:cNvPicPr>
            <a:picLocks noChangeAspect="1"/>
          </p:cNvPicPr>
          <p:nvPr/>
        </p:nvPicPr>
        <p:blipFill>
          <a:blip r:embed="rId6"/>
          <a:srcRect/>
          <a:stretch>
            <a:fillRect/>
          </a:stretch>
        </p:blipFill>
        <p:spPr bwMode="auto">
          <a:xfrm>
            <a:off x="6324600" y="2895600"/>
            <a:ext cx="2819400" cy="3962400"/>
          </a:xfrm>
          <a:prstGeom prst="rect">
            <a:avLst/>
          </a:prstGeom>
          <a:noFill/>
          <a:ln w="9525">
            <a:noFill/>
            <a:miter lim="800000"/>
            <a:headEnd/>
            <a:tailEnd/>
          </a:ln>
        </p:spPr>
      </p:pic>
      <p:sp>
        <p:nvSpPr>
          <p:cNvPr id="16390" name="TextBox 7"/>
          <p:cNvSpPr txBox="1">
            <a:spLocks noChangeArrowheads="1"/>
          </p:cNvSpPr>
          <p:nvPr/>
        </p:nvSpPr>
        <p:spPr bwMode="auto">
          <a:xfrm>
            <a:off x="4267200" y="2249488"/>
            <a:ext cx="2941638" cy="646112"/>
          </a:xfrm>
          <a:prstGeom prst="rect">
            <a:avLst/>
          </a:prstGeom>
          <a:noFill/>
          <a:ln w="9525">
            <a:noFill/>
            <a:miter lim="800000"/>
            <a:headEnd/>
            <a:tailEnd/>
          </a:ln>
        </p:spPr>
        <p:txBody>
          <a:bodyPr>
            <a:spAutoFit/>
          </a:bodyPr>
          <a:lstStyle/>
          <a:p>
            <a:pPr algn="ctr"/>
            <a:r>
              <a:rPr lang="en-US">
                <a:latin typeface="Calibri" pitchFamily="34" charset="0"/>
              </a:rPr>
              <a:t>Ceiling and Chandelier of the Mayor’s Reception Room</a:t>
            </a:r>
          </a:p>
        </p:txBody>
      </p:sp>
      <p:sp>
        <p:nvSpPr>
          <p:cNvPr id="16391" name="TextBox 8"/>
          <p:cNvSpPr txBox="1">
            <a:spLocks noChangeArrowheads="1"/>
          </p:cNvSpPr>
          <p:nvPr/>
        </p:nvSpPr>
        <p:spPr bwMode="auto">
          <a:xfrm>
            <a:off x="-152400" y="5934075"/>
            <a:ext cx="22860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Mayor Portrait Wall and Mahogany Fireplace</a:t>
            </a:r>
          </a:p>
        </p:txBody>
      </p:sp>
      <p:sp>
        <p:nvSpPr>
          <p:cNvPr id="16392" name="TextBox 9"/>
          <p:cNvSpPr txBox="1">
            <a:spLocks noChangeArrowheads="1"/>
          </p:cNvSpPr>
          <p:nvPr/>
        </p:nvSpPr>
        <p:spPr bwMode="auto">
          <a:xfrm>
            <a:off x="6629400" y="4191000"/>
            <a:ext cx="2286000" cy="369888"/>
          </a:xfrm>
          <a:prstGeom prst="rect">
            <a:avLst/>
          </a:prstGeom>
          <a:noFill/>
          <a:ln w="9525">
            <a:noFill/>
            <a:miter lim="800000"/>
            <a:headEnd/>
            <a:tailEnd/>
          </a:ln>
        </p:spPr>
        <p:txBody>
          <a:bodyPr>
            <a:spAutoFit/>
          </a:bodyPr>
          <a:lstStyle/>
          <a:p>
            <a:r>
              <a:rPr lang="en-US">
                <a:latin typeface="Calibri" pitchFamily="34" charset="0"/>
              </a:rPr>
              <a:t>Greek Style Doorway</a:t>
            </a:r>
          </a:p>
        </p:txBody>
      </p:sp>
      <p:pic>
        <p:nvPicPr>
          <p:cNvPr id="10" name="~PP1551.WAV">
            <a:hlinkClick r:id="" action="ppaction://media"/>
          </p:cNvPr>
          <p:cNvPicPr>
            <a:picLocks noRot="1" noChangeAspect="1"/>
          </p:cNvPicPr>
          <p:nvPr>
            <a:wavAudioFile r:embed="rId1" name="~PP1551.WAV"/>
          </p:nvPr>
        </p:nvPicPr>
        <p:blipFill>
          <a:blip r:embed="rId7"/>
          <a:stretch>
            <a:fillRect/>
          </a:stretch>
        </p:blipFill>
        <p:spPr>
          <a:xfrm>
            <a:off x="8696325" y="6410325"/>
            <a:ext cx="304800" cy="304800"/>
          </a:xfrm>
          <a:prstGeom prst="rect">
            <a:avLst/>
          </a:prstGeom>
        </p:spPr>
      </p:pic>
    </p:spTree>
  </p:cSld>
  <p:clrMapOvr>
    <a:masterClrMapping/>
  </p:clrMapOvr>
  <p:transition advTm="83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TextBox 4"/>
          <p:cNvSpPr txBox="1"/>
          <p:nvPr/>
        </p:nvSpPr>
        <p:spPr>
          <a:xfrm>
            <a:off x="0" y="2895600"/>
            <a:ext cx="2438400" cy="830997"/>
          </a:xfrm>
          <a:prstGeom prst="rect">
            <a:avLst/>
          </a:prstGeom>
          <a:noFill/>
        </p:spPr>
        <p:txBody>
          <a:bodyPr wrap="square" rtlCol="0">
            <a:spAutoFit/>
          </a:bodyPr>
          <a:lstStyle/>
          <a:p>
            <a:r>
              <a:rPr lang="en-US" sz="2400" dirty="0" smtClean="0"/>
              <a:t>     The  Caucus        </a:t>
            </a:r>
          </a:p>
          <a:p>
            <a:r>
              <a:rPr lang="en-US" sz="2400" dirty="0" smtClean="0"/>
              <a:t>          Room</a:t>
            </a:r>
            <a:endParaRPr lang="en-US" sz="2400" dirty="0"/>
          </a:p>
        </p:txBody>
      </p:sp>
      <p:pic>
        <p:nvPicPr>
          <p:cNvPr id="8" name="Content Placeholder 3" descr="caucusinterior.jpg"/>
          <p:cNvPicPr>
            <a:picLocks noGrp="1" noChangeAspect="1"/>
          </p:cNvPicPr>
          <p:nvPr>
            <p:ph idx="1"/>
          </p:nvPr>
        </p:nvPicPr>
        <p:blipFill>
          <a:blip r:embed="rId4"/>
          <a:stretch>
            <a:fillRect/>
          </a:stretch>
        </p:blipFill>
        <p:spPr>
          <a:xfrm>
            <a:off x="1983668" y="0"/>
            <a:ext cx="4569532" cy="6820197"/>
          </a:xfrm>
        </p:spPr>
      </p:pic>
      <p:pic>
        <p:nvPicPr>
          <p:cNvPr id="9" name="~PP3232.WAV">
            <a:hlinkClick r:id="" action="ppaction://media"/>
          </p:cNvPr>
          <p:cNvPicPr>
            <a:picLocks noRot="1" noChangeAspect="1"/>
          </p:cNvPicPr>
          <p:nvPr>
            <a:wavAudioFile r:embed="rId2" name="~PP3232.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79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5"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5"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5|9.3"/>
</p:tagLst>
</file>

<file path=ppt/tags/tag2.xml><?xml version="1.0" encoding="utf-8"?>
<p:tagLst xmlns:a="http://schemas.openxmlformats.org/drawingml/2006/main" xmlns:r="http://schemas.openxmlformats.org/officeDocument/2006/relationships" xmlns:p="http://schemas.openxmlformats.org/presentationml/2006/main">
  <p:tag name="TIMING" val="|0.9|4.9|29.5"/>
</p:tagLst>
</file>

<file path=ppt/tags/tag3.xml><?xml version="1.0" encoding="utf-8"?>
<p:tagLst xmlns:a="http://schemas.openxmlformats.org/drawingml/2006/main" xmlns:r="http://schemas.openxmlformats.org/officeDocument/2006/relationships" xmlns:p="http://schemas.openxmlformats.org/presentationml/2006/main">
  <p:tag name="TIMING"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455</Words>
  <Application>Microsoft Office PowerPoint</Application>
  <PresentationFormat>On-screen Show (4:3)</PresentationFormat>
  <Paragraphs>24</Paragraphs>
  <Slides>10</Slides>
  <Notes>0</Notes>
  <HiddenSlides>0</HiddenSlides>
  <MMClips>10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East Face</vt:lpstr>
      <vt:lpstr>Science and Arts</vt:lpstr>
      <vt:lpstr>Slide 3</vt:lpstr>
      <vt:lpstr>Conversation Hall</vt:lpstr>
      <vt:lpstr>Conversation Hall</vt:lpstr>
      <vt:lpstr>Slide 6</vt:lpstr>
      <vt:lpstr>Mayor’s Reception Room</vt:lpstr>
      <vt:lpstr>Slide 8</vt:lpstr>
      <vt:lpstr>Slide 9</vt:lpstr>
      <vt:lpstr>Slide 10</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 Face</dc:title>
  <dc:creator>Information Systems</dc:creator>
  <cp:lastModifiedBy>Information Systems</cp:lastModifiedBy>
  <cp:revision>1</cp:revision>
  <dcterms:created xsi:type="dcterms:W3CDTF">2009-03-23T23:25:49Z</dcterms:created>
  <dcterms:modified xsi:type="dcterms:W3CDTF">2009-03-23T23:26:48Z</dcterms:modified>
</cp:coreProperties>
</file>