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9081F2-AF54-4BE6-8F85-7F1642091111}" type="datetimeFigureOut">
              <a:rPr lang="en-US" smtClean="0"/>
              <a:t>3/23/2009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2EE9A-EE43-4C78-9E19-E92DC1ABF3C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974AF9-530E-4DE6-BE3C-AFEC8FDAF3FA}"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974AF9-530E-4DE6-BE3C-AFEC8FDAF3FA}"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A80E0F-A1F6-44B0-8081-83B340E18072}"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A80E0F-A1F6-44B0-8081-83B340E18072}"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A80E0F-A1F6-44B0-8081-83B340E18072}"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A80E0F-A1F6-44B0-8081-83B340E18072}"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A80E0F-A1F6-44B0-8081-83B340E18072}"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A80E0F-A1F6-44B0-8081-83B340E18072}"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A80E0F-A1F6-44B0-8081-83B340E18072}" type="datetimeFigureOut">
              <a:rPr lang="en-US" smtClean="0"/>
              <a:t>3/23/2009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A80E0F-A1F6-44B0-8081-83B340E18072}" type="datetimeFigureOut">
              <a:rPr lang="en-US" smtClean="0"/>
              <a:t>3/23/2009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A80E0F-A1F6-44B0-8081-83B340E18072}" type="datetimeFigureOut">
              <a:rPr lang="en-US" smtClean="0"/>
              <a:t>3/23/2009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A80E0F-A1F6-44B0-8081-83B340E18072}"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A80E0F-A1F6-44B0-8081-83B340E18072}"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A80E0F-A1F6-44B0-8081-83B340E18072}" type="datetimeFigureOut">
              <a:rPr lang="en-US" smtClean="0"/>
              <a:t>3/23/2009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40A3CE-D798-4796-AD5E-ED4DDB3935B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media/audio1.wav"/><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slideLayout" Target="../slideLayouts/slideLayout2.xml"/><Relationship Id="rId1" Type="http://schemas.openxmlformats.org/officeDocument/2006/relationships/audio" Target="../media/audio10.wav"/><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 Id="rId9"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7.png"/><Relationship Id="rId2" Type="http://schemas.openxmlformats.org/officeDocument/2006/relationships/audio" Target="../media/audio11.wav"/><Relationship Id="rId1" Type="http://schemas.openxmlformats.org/officeDocument/2006/relationships/tags" Target="../tags/tag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2.wav"/><Relationship Id="rId1" Type="http://schemas.openxmlformats.org/officeDocument/2006/relationships/tags" Target="../tags/tag3.xml"/><Relationship Id="rId6" Type="http://schemas.openxmlformats.org/officeDocument/2006/relationships/image" Target="../media/image7.png"/><Relationship Id="rId5" Type="http://schemas.openxmlformats.org/officeDocument/2006/relationships/image" Target="../media/image42.jpeg"/><Relationship Id="rId4" Type="http://schemas.openxmlformats.org/officeDocument/2006/relationships/image" Target="../media/image41.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3.wav"/><Relationship Id="rId1" Type="http://schemas.openxmlformats.org/officeDocument/2006/relationships/tags" Target="../tags/tag4.xml"/><Relationship Id="rId5" Type="http://schemas.openxmlformats.org/officeDocument/2006/relationships/image" Target="../media/image7.png"/><Relationship Id="rId4" Type="http://schemas.openxmlformats.org/officeDocument/2006/relationships/image" Target="../media/image43.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4.wav"/><Relationship Id="rId1" Type="http://schemas.openxmlformats.org/officeDocument/2006/relationships/tags" Target="../tags/tag5.xml"/><Relationship Id="rId5" Type="http://schemas.openxmlformats.org/officeDocument/2006/relationships/image" Target="../media/image7.png"/><Relationship Id="rId4" Type="http://schemas.openxmlformats.org/officeDocument/2006/relationships/image" Target="../media/image44.jpeg"/></Relationships>
</file>

<file path=ppt/slides/_rels/slide15.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notesSlide" Target="../notesSlides/notesSlide2.xml"/><Relationship Id="rId7" Type="http://schemas.openxmlformats.org/officeDocument/2006/relationships/image" Target="../media/image48.jpeg"/><Relationship Id="rId2" Type="http://schemas.openxmlformats.org/officeDocument/2006/relationships/slideLayout" Target="../slideLayouts/slideLayout2.xml"/><Relationship Id="rId1" Type="http://schemas.openxmlformats.org/officeDocument/2006/relationships/audio" Target="../media/audio15.wav"/><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2.wav"/><Relationship Id="rId1" Type="http://schemas.openxmlformats.org/officeDocument/2006/relationships/tags" Target="../tags/tag1.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3.wav"/></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audio" Target="../media/audio4.wav"/><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5.wav"/></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audio" Target="../media/audio6.wav"/><Relationship Id="rId6" Type="http://schemas.openxmlformats.org/officeDocument/2006/relationships/image" Target="../media/image21.jpeg"/><Relationship Id="rId11" Type="http://schemas.openxmlformats.org/officeDocument/2006/relationships/image" Target="../media/image7.pn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image" Target="../media/image19.jpeg"/><Relationship Id="rId9"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7.wav"/></Relationships>
</file>

<file path=ppt/slides/_rels/slide8.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slideLayout" Target="../slideLayouts/slideLayout2.xml"/><Relationship Id="rId1" Type="http://schemas.openxmlformats.org/officeDocument/2006/relationships/audio" Target="../media/audio8.wav"/><Relationship Id="rId6" Type="http://schemas.openxmlformats.org/officeDocument/2006/relationships/image" Target="../media/image29.jpeg"/><Relationship Id="rId5" Type="http://schemas.openxmlformats.org/officeDocument/2006/relationships/image" Target="../media/image28.jpeg"/><Relationship Id="rId10" Type="http://schemas.openxmlformats.org/officeDocument/2006/relationships/image" Target="../media/image7.png"/><Relationship Id="rId4" Type="http://schemas.openxmlformats.org/officeDocument/2006/relationships/image" Target="../media/image27.jpeg"/><Relationship Id="rId9" Type="http://schemas.openxmlformats.org/officeDocument/2006/relationships/image" Target="../media/image32.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9.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09600" y="4473575"/>
            <a:ext cx="7772400" cy="1470025"/>
          </a:xfrm>
        </p:spPr>
        <p:txBody>
          <a:bodyPr/>
          <a:lstStyle/>
          <a:p>
            <a:r>
              <a:rPr lang="en-US" dirty="0" smtClean="0">
                <a:solidFill>
                  <a:schemeClr val="bg1"/>
                </a:solidFill>
              </a:rPr>
              <a:t>Our Field Trip to City Hall</a:t>
            </a:r>
            <a:br>
              <a:rPr lang="en-US" dirty="0" smtClean="0">
                <a:solidFill>
                  <a:schemeClr val="bg1"/>
                </a:solidFill>
              </a:rPr>
            </a:br>
            <a:r>
              <a:rPr lang="en-US" sz="2700" dirty="0" smtClean="0">
                <a:solidFill>
                  <a:schemeClr val="bg1"/>
                </a:solidFill>
              </a:rPr>
              <a:t>Amy Henderson, Kathleen Stanton, Nicole </a:t>
            </a:r>
            <a:r>
              <a:rPr lang="en-US" sz="2700" dirty="0" err="1" smtClean="0">
                <a:solidFill>
                  <a:schemeClr val="bg1"/>
                </a:solidFill>
              </a:rPr>
              <a:t>Barone</a:t>
            </a:r>
            <a:endParaRPr lang="en-US" sz="2700" dirty="0" smtClean="0">
              <a:solidFill>
                <a:schemeClr val="bg1"/>
              </a:solidFill>
            </a:endParaRPr>
          </a:p>
        </p:txBody>
      </p:sp>
      <p:pic>
        <p:nvPicPr>
          <p:cNvPr id="4" name="Picture 3" descr="IMG_4483.JPG"/>
          <p:cNvPicPr>
            <a:picLocks noChangeAspect="1"/>
          </p:cNvPicPr>
          <p:nvPr/>
        </p:nvPicPr>
        <p:blipFill>
          <a:blip r:embed="rId3" cstate="print"/>
          <a:stretch>
            <a:fillRect/>
          </a:stretch>
        </p:blipFill>
        <p:spPr>
          <a:xfrm>
            <a:off x="1447800" y="1828800"/>
            <a:ext cx="5346357" cy="3352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Picture 4" descr="firstslide.jpg"/>
          <p:cNvPicPr>
            <a:picLocks noChangeAspect="1"/>
          </p:cNvPicPr>
          <p:nvPr/>
        </p:nvPicPr>
        <p:blipFill>
          <a:blip r:embed="rId4"/>
          <a:stretch>
            <a:fillRect/>
          </a:stretch>
        </p:blipFill>
        <p:spPr>
          <a:xfrm>
            <a:off x="-457200" y="0"/>
            <a:ext cx="9601200" cy="7620000"/>
          </a:xfrm>
          <a:prstGeom prst="rect">
            <a:avLst/>
          </a:prstGeom>
        </p:spPr>
      </p:pic>
      <p:pic>
        <p:nvPicPr>
          <p:cNvPr id="6" name="Picture 5" descr="nutter.jpg"/>
          <p:cNvPicPr>
            <a:picLocks noChangeAspect="1"/>
          </p:cNvPicPr>
          <p:nvPr/>
        </p:nvPicPr>
        <p:blipFill>
          <a:blip r:embed="rId5"/>
          <a:stretch>
            <a:fillRect/>
          </a:stretch>
        </p:blipFill>
        <p:spPr>
          <a:xfrm>
            <a:off x="1371600" y="1905000"/>
            <a:ext cx="5894832" cy="3962400"/>
          </a:xfrm>
          <a:prstGeom prst="rect">
            <a:avLst/>
          </a:prstGeom>
        </p:spPr>
      </p:pic>
      <p:sp>
        <p:nvSpPr>
          <p:cNvPr id="7" name="TextBox 6"/>
          <p:cNvSpPr txBox="1"/>
          <p:nvPr/>
        </p:nvSpPr>
        <p:spPr>
          <a:xfrm>
            <a:off x="-381000" y="5867400"/>
            <a:ext cx="9144000" cy="1077218"/>
          </a:xfrm>
          <a:prstGeom prst="rect">
            <a:avLst/>
          </a:prstGeom>
          <a:noFill/>
        </p:spPr>
        <p:txBody>
          <a:bodyPr wrap="square" rtlCol="0">
            <a:spAutoFit/>
          </a:bodyPr>
          <a:lstStyle/>
          <a:p>
            <a:r>
              <a:rPr lang="en-US" sz="3200" dirty="0" smtClean="0">
                <a:solidFill>
                  <a:schemeClr val="bg1"/>
                </a:solidFill>
              </a:rPr>
              <a:t>		    Our Field Trip to City Hall:</a:t>
            </a:r>
            <a:br>
              <a:rPr lang="en-US" sz="3200" dirty="0" smtClean="0">
                <a:solidFill>
                  <a:schemeClr val="bg1"/>
                </a:solidFill>
              </a:rPr>
            </a:br>
            <a:r>
              <a:rPr lang="en-US" sz="3200" dirty="0" smtClean="0">
                <a:solidFill>
                  <a:schemeClr val="bg1"/>
                </a:solidFill>
              </a:rPr>
              <a:t>      Amy Henderson, Kathleen Stanton, Nicole </a:t>
            </a:r>
            <a:r>
              <a:rPr lang="en-US" sz="3200" dirty="0" err="1" smtClean="0">
                <a:solidFill>
                  <a:schemeClr val="bg1"/>
                </a:solidFill>
              </a:rPr>
              <a:t>Barone</a:t>
            </a:r>
            <a:endParaRPr lang="en-US" sz="3200" dirty="0"/>
          </a:p>
        </p:txBody>
      </p:sp>
      <p:pic>
        <p:nvPicPr>
          <p:cNvPr id="8" name="~PP2574.WAV">
            <a:hlinkClick r:id="" action="ppaction://media"/>
          </p:cNvPr>
          <p:cNvPicPr>
            <a:picLocks noRot="1" noChangeAspect="1"/>
          </p:cNvPicPr>
          <p:nvPr>
            <a:wavAudioFile r:embed="rId1" name="~PP2574.WAV"/>
          </p:nvPr>
        </p:nvPicPr>
        <p:blipFill>
          <a:blip r:embed="rId6"/>
          <a:stretch>
            <a:fillRect/>
          </a:stretch>
        </p:blipFill>
        <p:spPr>
          <a:xfrm>
            <a:off x="8696325" y="6410325"/>
            <a:ext cx="304800" cy="304800"/>
          </a:xfrm>
          <a:prstGeom prst="rect">
            <a:avLst/>
          </a:prstGeom>
        </p:spPr>
      </p:pic>
    </p:spTree>
  </p:cSld>
  <p:clrMapOvr>
    <a:masterClrMapping/>
  </p:clrMapOvr>
  <p:transition advTm="92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descr="lionhead.jpg"/>
          <p:cNvPicPr>
            <a:picLocks noChangeAspect="1"/>
          </p:cNvPicPr>
          <p:nvPr/>
        </p:nvPicPr>
        <p:blipFill>
          <a:blip r:embed="rId3"/>
          <a:srcRect/>
          <a:stretch>
            <a:fillRect/>
          </a:stretch>
        </p:blipFill>
        <p:spPr bwMode="auto">
          <a:xfrm>
            <a:off x="0" y="3213100"/>
            <a:ext cx="4038600" cy="3644900"/>
          </a:xfrm>
          <a:prstGeom prst="rect">
            <a:avLst/>
          </a:prstGeom>
          <a:noFill/>
          <a:ln w="9525">
            <a:noFill/>
            <a:miter lim="800000"/>
            <a:headEnd/>
            <a:tailEnd/>
          </a:ln>
        </p:spPr>
      </p:pic>
      <p:pic>
        <p:nvPicPr>
          <p:cNvPr id="11267" name="Content Placeholder 3" descr="demon.jpg"/>
          <p:cNvPicPr>
            <a:picLocks noGrp="1" noChangeAspect="1"/>
          </p:cNvPicPr>
          <p:nvPr>
            <p:ph idx="1"/>
          </p:nvPr>
        </p:nvPicPr>
        <p:blipFill>
          <a:blip r:embed="rId4"/>
          <a:srcRect/>
          <a:stretch>
            <a:fillRect/>
          </a:stretch>
        </p:blipFill>
        <p:spPr>
          <a:xfrm>
            <a:off x="0" y="0"/>
            <a:ext cx="4495800" cy="3276600"/>
          </a:xfrm>
        </p:spPr>
      </p:pic>
      <p:pic>
        <p:nvPicPr>
          <p:cNvPr id="11268" name="Picture 5" descr="sputnik.jpg"/>
          <p:cNvPicPr>
            <a:picLocks noChangeAspect="1"/>
          </p:cNvPicPr>
          <p:nvPr/>
        </p:nvPicPr>
        <p:blipFill>
          <a:blip r:embed="rId5"/>
          <a:srcRect/>
          <a:stretch>
            <a:fillRect/>
          </a:stretch>
        </p:blipFill>
        <p:spPr bwMode="auto">
          <a:xfrm>
            <a:off x="4953000" y="3200400"/>
            <a:ext cx="4191000" cy="3657600"/>
          </a:xfrm>
          <a:prstGeom prst="rect">
            <a:avLst/>
          </a:prstGeom>
          <a:noFill/>
          <a:ln w="9525">
            <a:noFill/>
            <a:miter lim="800000"/>
            <a:headEnd/>
            <a:tailEnd/>
          </a:ln>
        </p:spPr>
      </p:pic>
      <p:pic>
        <p:nvPicPr>
          <p:cNvPr id="11269" name="Picture 7" descr="nature panel.jpg"/>
          <p:cNvPicPr>
            <a:picLocks noChangeAspect="1"/>
          </p:cNvPicPr>
          <p:nvPr/>
        </p:nvPicPr>
        <p:blipFill>
          <a:blip r:embed="rId6"/>
          <a:srcRect/>
          <a:stretch>
            <a:fillRect/>
          </a:stretch>
        </p:blipFill>
        <p:spPr bwMode="auto">
          <a:xfrm>
            <a:off x="4495800" y="0"/>
            <a:ext cx="2362200" cy="3305175"/>
          </a:xfrm>
          <a:prstGeom prst="rect">
            <a:avLst/>
          </a:prstGeom>
          <a:noFill/>
          <a:ln w="9525">
            <a:noFill/>
            <a:miter lim="800000"/>
            <a:headEnd/>
            <a:tailEnd/>
          </a:ln>
        </p:spPr>
      </p:pic>
      <p:pic>
        <p:nvPicPr>
          <p:cNvPr id="11270" name="Picture 8" descr="naturepanel2.jpg"/>
          <p:cNvPicPr>
            <a:picLocks noChangeAspect="1"/>
          </p:cNvPicPr>
          <p:nvPr/>
        </p:nvPicPr>
        <p:blipFill>
          <a:blip r:embed="rId7"/>
          <a:srcRect/>
          <a:stretch>
            <a:fillRect/>
          </a:stretch>
        </p:blipFill>
        <p:spPr bwMode="auto">
          <a:xfrm>
            <a:off x="6791325" y="0"/>
            <a:ext cx="2352675" cy="3305175"/>
          </a:xfrm>
          <a:prstGeom prst="rect">
            <a:avLst/>
          </a:prstGeom>
          <a:noFill/>
          <a:ln w="9525">
            <a:noFill/>
            <a:miter lim="800000"/>
            <a:headEnd/>
            <a:tailEnd/>
          </a:ln>
        </p:spPr>
      </p:pic>
      <p:pic>
        <p:nvPicPr>
          <p:cNvPr id="11271" name="Picture 4" descr="man.jpg"/>
          <p:cNvPicPr>
            <a:picLocks noChangeAspect="1"/>
          </p:cNvPicPr>
          <p:nvPr/>
        </p:nvPicPr>
        <p:blipFill>
          <a:blip r:embed="rId8"/>
          <a:srcRect/>
          <a:stretch>
            <a:fillRect/>
          </a:stretch>
        </p:blipFill>
        <p:spPr bwMode="auto">
          <a:xfrm>
            <a:off x="3276600" y="3276600"/>
            <a:ext cx="2362200" cy="3581400"/>
          </a:xfrm>
          <a:prstGeom prst="rect">
            <a:avLst/>
          </a:prstGeom>
          <a:noFill/>
          <a:ln w="9525">
            <a:noFill/>
            <a:miter lim="800000"/>
            <a:headEnd/>
            <a:tailEnd/>
          </a:ln>
        </p:spPr>
      </p:pic>
      <p:sp>
        <p:nvSpPr>
          <p:cNvPr id="11272" name="TextBox 9"/>
          <p:cNvSpPr txBox="1">
            <a:spLocks noChangeArrowheads="1"/>
          </p:cNvSpPr>
          <p:nvPr/>
        </p:nvSpPr>
        <p:spPr bwMode="auto">
          <a:xfrm>
            <a:off x="-228600" y="239713"/>
            <a:ext cx="1676400" cy="369887"/>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Demon</a:t>
            </a:r>
          </a:p>
        </p:txBody>
      </p:sp>
      <p:sp>
        <p:nvSpPr>
          <p:cNvPr id="11273" name="TextBox 10"/>
          <p:cNvSpPr txBox="1">
            <a:spLocks noChangeArrowheads="1"/>
          </p:cNvSpPr>
          <p:nvPr/>
        </p:nvSpPr>
        <p:spPr bwMode="auto">
          <a:xfrm>
            <a:off x="6324600" y="1106488"/>
            <a:ext cx="9144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Nature Panels</a:t>
            </a:r>
          </a:p>
        </p:txBody>
      </p:sp>
      <p:sp>
        <p:nvSpPr>
          <p:cNvPr id="11274" name="TextBox 11"/>
          <p:cNvSpPr txBox="1">
            <a:spLocks noChangeArrowheads="1"/>
          </p:cNvSpPr>
          <p:nvPr/>
        </p:nvSpPr>
        <p:spPr bwMode="auto">
          <a:xfrm>
            <a:off x="152400" y="4078288"/>
            <a:ext cx="1981200" cy="646112"/>
          </a:xfrm>
          <a:prstGeom prst="rect">
            <a:avLst/>
          </a:prstGeom>
          <a:noFill/>
          <a:ln w="9525">
            <a:noFill/>
            <a:miter lim="800000"/>
            <a:headEnd/>
            <a:tailEnd/>
          </a:ln>
        </p:spPr>
        <p:txBody>
          <a:bodyPr>
            <a:spAutoFit/>
          </a:bodyPr>
          <a:lstStyle/>
          <a:p>
            <a:r>
              <a:rPr lang="en-US">
                <a:latin typeface="Calibri" pitchFamily="34" charset="0"/>
              </a:rPr>
              <a:t>Lion’s </a:t>
            </a:r>
          </a:p>
          <a:p>
            <a:r>
              <a:rPr lang="en-US">
                <a:latin typeface="Calibri" pitchFamily="34" charset="0"/>
              </a:rPr>
              <a:t>Head</a:t>
            </a:r>
          </a:p>
        </p:txBody>
      </p:sp>
      <p:sp>
        <p:nvSpPr>
          <p:cNvPr id="11275" name="TextBox 12"/>
          <p:cNvSpPr txBox="1">
            <a:spLocks noChangeArrowheads="1"/>
          </p:cNvSpPr>
          <p:nvPr/>
        </p:nvSpPr>
        <p:spPr bwMode="auto">
          <a:xfrm>
            <a:off x="3733800" y="3429000"/>
            <a:ext cx="1447800" cy="369888"/>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Man</a:t>
            </a:r>
          </a:p>
        </p:txBody>
      </p:sp>
      <p:sp>
        <p:nvSpPr>
          <p:cNvPr id="11276" name="TextBox 13"/>
          <p:cNvSpPr txBox="1">
            <a:spLocks noChangeArrowheads="1"/>
          </p:cNvSpPr>
          <p:nvPr/>
        </p:nvSpPr>
        <p:spPr bwMode="auto">
          <a:xfrm>
            <a:off x="8153400" y="3505200"/>
            <a:ext cx="914400" cy="646113"/>
          </a:xfrm>
          <a:prstGeom prst="rect">
            <a:avLst/>
          </a:prstGeom>
          <a:noFill/>
          <a:ln w="9525">
            <a:noFill/>
            <a:miter lim="800000"/>
            <a:headEnd/>
            <a:tailEnd/>
          </a:ln>
        </p:spPr>
        <p:txBody>
          <a:bodyPr>
            <a:spAutoFit/>
          </a:bodyPr>
          <a:lstStyle/>
          <a:p>
            <a:r>
              <a:rPr lang="en-US">
                <a:solidFill>
                  <a:schemeClr val="bg1"/>
                </a:solidFill>
                <a:latin typeface="Calibri" pitchFamily="34" charset="0"/>
              </a:rPr>
              <a:t>Sputnik Fixture</a:t>
            </a:r>
          </a:p>
        </p:txBody>
      </p:sp>
      <p:pic>
        <p:nvPicPr>
          <p:cNvPr id="15" name="~PP2897.WAV">
            <a:hlinkClick r:id="" action="ppaction://media"/>
          </p:cNvPr>
          <p:cNvPicPr>
            <a:picLocks noRot="1" noChangeAspect="1"/>
          </p:cNvPicPr>
          <p:nvPr>
            <a:wavAudioFile r:embed="rId1" name="~PP2897.WAV"/>
          </p:nvPr>
        </p:nvPicPr>
        <p:blipFill>
          <a:blip r:embed="rId9"/>
          <a:stretch>
            <a:fillRect/>
          </a:stretch>
        </p:blipFill>
        <p:spPr>
          <a:xfrm>
            <a:off x="8696325" y="6410325"/>
            <a:ext cx="304800" cy="304800"/>
          </a:xfrm>
          <a:prstGeom prst="rect">
            <a:avLst/>
          </a:prstGeom>
        </p:spPr>
      </p:pic>
    </p:spTree>
  </p:cSld>
  <p:clrMapOvr>
    <a:masterClrMapping/>
  </p:clrMapOvr>
  <p:transition advTm="146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3000" y="533400"/>
            <a:ext cx="8001000" cy="884238"/>
          </a:xfrm>
        </p:spPr>
        <p:txBody>
          <a:bodyPr>
            <a:normAutofit/>
          </a:bodyPr>
          <a:lstStyle/>
          <a:p>
            <a:r>
              <a:rPr lang="en-US" dirty="0" smtClean="0"/>
              <a:t>North Face of City Hall</a:t>
            </a:r>
            <a:endParaRPr lang="en-US" dirty="0"/>
          </a:p>
        </p:txBody>
      </p:sp>
      <p:pic>
        <p:nvPicPr>
          <p:cNvPr id="7" name="Content Placeholder 6" descr="europegroup.jpg"/>
          <p:cNvPicPr>
            <a:picLocks noGrp="1" noChangeAspect="1"/>
          </p:cNvPicPr>
          <p:nvPr>
            <p:ph sz="half" idx="1"/>
          </p:nvPr>
        </p:nvPicPr>
        <p:blipFill>
          <a:blip r:embed="rId5"/>
          <a:stretch>
            <a:fillRect/>
          </a:stretch>
        </p:blipFill>
        <p:spPr>
          <a:xfrm>
            <a:off x="228600" y="1371600"/>
            <a:ext cx="4495800" cy="2990230"/>
          </a:xfrm>
          <a:prstGeom prst="rect">
            <a:avLst/>
          </a:prstGeom>
        </p:spPr>
      </p:pic>
      <p:pic>
        <p:nvPicPr>
          <p:cNvPr id="11" name="Picture 10" descr="cityhallnorth.jpg"/>
          <p:cNvPicPr>
            <a:picLocks noChangeAspect="1"/>
          </p:cNvPicPr>
          <p:nvPr/>
        </p:nvPicPr>
        <p:blipFill>
          <a:blip r:embed="rId6"/>
          <a:stretch>
            <a:fillRect/>
          </a:stretch>
        </p:blipFill>
        <p:spPr>
          <a:xfrm>
            <a:off x="5029200" y="1419810"/>
            <a:ext cx="3871842" cy="5153054"/>
          </a:xfrm>
          <a:prstGeom prst="rect">
            <a:avLst/>
          </a:prstGeom>
        </p:spPr>
      </p:pic>
      <p:sp>
        <p:nvSpPr>
          <p:cNvPr id="5" name="TextBox 4"/>
          <p:cNvSpPr txBox="1"/>
          <p:nvPr/>
        </p:nvSpPr>
        <p:spPr>
          <a:xfrm>
            <a:off x="152400" y="4800600"/>
            <a:ext cx="4648200" cy="1200329"/>
          </a:xfrm>
          <a:prstGeom prst="rect">
            <a:avLst/>
          </a:prstGeom>
          <a:noFill/>
        </p:spPr>
        <p:txBody>
          <a:bodyPr wrap="square" rtlCol="0">
            <a:spAutoFit/>
          </a:bodyPr>
          <a:lstStyle/>
          <a:p>
            <a:r>
              <a:rPr lang="en-US" dirty="0" smtClean="0"/>
              <a:t>The North Face is the grandest entrance, as it was  intended to be the ceremonial entrance. To the council rooms.   The theme of the façade is Europe. </a:t>
            </a:r>
            <a:endParaRPr lang="en-US" dirty="0"/>
          </a:p>
        </p:txBody>
      </p:sp>
      <p:pic>
        <p:nvPicPr>
          <p:cNvPr id="9" name="~PP556.WAV">
            <a:hlinkClick r:id="" action="ppaction://media"/>
          </p:cNvPr>
          <p:cNvPicPr>
            <a:picLocks noRot="1" noChangeAspect="1"/>
          </p:cNvPicPr>
          <p:nvPr>
            <a:wavAudioFile r:embed="rId2" name="~PP556.WAV"/>
          </p:nvPr>
        </p:nvPicPr>
        <p:blipFill>
          <a:blip r:embed="rId7"/>
          <a:stretch>
            <a:fillRect/>
          </a:stretch>
        </p:blipFill>
        <p:spPr>
          <a:xfrm>
            <a:off x="8696325" y="6410325"/>
            <a:ext cx="304800" cy="304800"/>
          </a:xfrm>
          <a:prstGeom prst="rect">
            <a:avLst/>
          </a:prstGeom>
        </p:spPr>
      </p:pic>
    </p:spTree>
    <p:custDataLst>
      <p:tags r:id="rId1"/>
    </p:custDataLst>
  </p:cSld>
  <p:clrMapOvr>
    <a:masterClrMapping/>
  </p:clrMapOvr>
  <p:transition advTm="344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48" presetClass="entr" presetSubtype="0" accel="5000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13" dur="1000" fill="hold"/>
                                        <p:tgtEl>
                                          <p:spTgt spid="7"/>
                                        </p:tgtEl>
                                        <p:attrNameLst>
                                          <p:attrName>ppt_y</p:attrName>
                                        </p:attrNameLst>
                                      </p:cBhvr>
                                      <p:tavLst>
                                        <p:tav tm="0">
                                          <p:val>
                                            <p:strVal val="#ppt_y"/>
                                          </p:val>
                                        </p:tav>
                                        <p:tav tm="100000">
                                          <p:val>
                                            <p:strVal val="#ppt_y"/>
                                          </p:val>
                                        </p:tav>
                                      </p:tavLst>
                                    </p:anim>
                                    <p:animEffect transition="in" filter="fade">
                                      <p:cBhvr>
                                        <p:cTn id="14" dur="1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8" presetClass="entr" presetSubtype="0" accel="5000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0"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21" dur="1000" fill="hold"/>
                                        <p:tgtEl>
                                          <p:spTgt spid="11"/>
                                        </p:tgtEl>
                                        <p:attrNameLst>
                                          <p:attrName>ppt_y</p:attrName>
                                        </p:attrNameLst>
                                      </p:cBhvr>
                                      <p:tavLst>
                                        <p:tav tm="0">
                                          <p:val>
                                            <p:strVal val="#ppt_y"/>
                                          </p:val>
                                        </p:tav>
                                        <p:tav tm="100000">
                                          <p:val>
                                            <p:strVal val="#ppt_y"/>
                                          </p:val>
                                        </p:tav>
                                      </p:tavLst>
                                    </p:anim>
                                    <p:animEffect transition="in" filter="fade">
                                      <p:cBhvr>
                                        <p:cTn id="22" dur="1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54" presetClass="entr" presetSubtype="0" accel="10000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strVal val="#ppt_w*0.05"/>
                                          </p:val>
                                        </p:tav>
                                        <p:tav tm="100000">
                                          <p:val>
                                            <p:strVal val="#ppt_w"/>
                                          </p:val>
                                        </p:tav>
                                      </p:tavLst>
                                    </p:anim>
                                    <p:anim calcmode="lin" valueType="num">
                                      <p:cBhvr>
                                        <p:cTn id="28" dur="500" fill="hold"/>
                                        <p:tgtEl>
                                          <p:spTgt spid="5"/>
                                        </p:tgtEl>
                                        <p:attrNameLst>
                                          <p:attrName>ppt_h</p:attrName>
                                        </p:attrNameLst>
                                      </p:cBhvr>
                                      <p:tavLst>
                                        <p:tav tm="0">
                                          <p:val>
                                            <p:strVal val="#ppt_h"/>
                                          </p:val>
                                        </p:tav>
                                        <p:tav tm="100000">
                                          <p:val>
                                            <p:strVal val="#ppt_h"/>
                                          </p:val>
                                        </p:tav>
                                      </p:tavLst>
                                    </p:anim>
                                    <p:anim calcmode="lin" valueType="num">
                                      <p:cBhvr>
                                        <p:cTn id="29" dur="500" fill="hold"/>
                                        <p:tgtEl>
                                          <p:spTgt spid="5"/>
                                        </p:tgtEl>
                                        <p:attrNameLst>
                                          <p:attrName>ppt_x</p:attrName>
                                        </p:attrNameLst>
                                      </p:cBhvr>
                                      <p:tavLst>
                                        <p:tav tm="0">
                                          <p:val>
                                            <p:strVal val="#ppt_x-.2"/>
                                          </p:val>
                                        </p:tav>
                                        <p:tav tm="100000">
                                          <p:val>
                                            <p:strVal val="#ppt_x"/>
                                          </p:val>
                                        </p:tav>
                                      </p:tavLst>
                                    </p:anim>
                                    <p:anim calcmode="lin" valueType="num">
                                      <p:cBhvr>
                                        <p:cTn id="30" dur="500" fill="hold"/>
                                        <p:tgtEl>
                                          <p:spTgt spid="5"/>
                                        </p:tgtEl>
                                        <p:attrNameLst>
                                          <p:attrName>ppt_y</p:attrName>
                                        </p:attrNameLst>
                                      </p:cBhvr>
                                      <p:tavLst>
                                        <p:tav tm="0">
                                          <p:val>
                                            <p:strVal val="#ppt_y"/>
                                          </p:val>
                                        </p:tav>
                                        <p:tav tm="100000">
                                          <p:val>
                                            <p:strVal val="#ppt_y"/>
                                          </p:val>
                                        </p:tav>
                                      </p:tavLst>
                                    </p:anim>
                                    <p:animEffect transition="in" filter="fade">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32" fill="hold" display="0">
                  <p:stCondLst>
                    <p:cond delay="indefinite"/>
                  </p:stCondLst>
                  <p:endCondLst>
                    <p:cond evt="onPrev" delay="0">
                      <p:tgtEl>
                        <p:sldTgt/>
                      </p:tgtEl>
                    </p:cond>
                    <p:cond evt="onStopAudio" delay="0">
                      <p:tgtEl>
                        <p:sldTgt/>
                      </p:tgtEl>
                    </p:cond>
                  </p:endCondLst>
                </p:cTn>
                <p:tgtEl>
                  <p:spTgt spid="9"/>
                </p:tgtEl>
              </p:cMediaNode>
            </p:audio>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North Face Caryatids</a:t>
            </a:r>
            <a:endParaRPr lang="en-US" dirty="0"/>
          </a:p>
        </p:txBody>
      </p:sp>
      <p:pic>
        <p:nvPicPr>
          <p:cNvPr id="4" name="Content Placeholder 3" descr="european caryatid.jpg"/>
          <p:cNvPicPr>
            <a:picLocks noGrp="1" noChangeAspect="1"/>
          </p:cNvPicPr>
          <p:nvPr>
            <p:ph idx="1"/>
          </p:nvPr>
        </p:nvPicPr>
        <p:blipFill>
          <a:blip r:embed="rId4"/>
          <a:stretch>
            <a:fillRect/>
          </a:stretch>
        </p:blipFill>
        <p:spPr>
          <a:xfrm>
            <a:off x="457200" y="1219200"/>
            <a:ext cx="3429000" cy="4797835"/>
          </a:xfrm>
        </p:spPr>
      </p:pic>
      <p:pic>
        <p:nvPicPr>
          <p:cNvPr id="5" name="Picture 4" descr="europeanfemalecary.jpg"/>
          <p:cNvPicPr>
            <a:picLocks noChangeAspect="1"/>
          </p:cNvPicPr>
          <p:nvPr/>
        </p:nvPicPr>
        <p:blipFill>
          <a:blip r:embed="rId5"/>
          <a:stretch>
            <a:fillRect/>
          </a:stretch>
        </p:blipFill>
        <p:spPr>
          <a:xfrm>
            <a:off x="4495800" y="1143000"/>
            <a:ext cx="3657600" cy="5494317"/>
          </a:xfrm>
          <a:prstGeom prst="rect">
            <a:avLst/>
          </a:prstGeom>
        </p:spPr>
      </p:pic>
      <p:sp>
        <p:nvSpPr>
          <p:cNvPr id="6" name="TextBox 5"/>
          <p:cNvSpPr txBox="1"/>
          <p:nvPr/>
        </p:nvSpPr>
        <p:spPr>
          <a:xfrm>
            <a:off x="304800" y="5943600"/>
            <a:ext cx="3581400" cy="923330"/>
          </a:xfrm>
          <a:prstGeom prst="rect">
            <a:avLst/>
          </a:prstGeom>
          <a:noFill/>
        </p:spPr>
        <p:txBody>
          <a:bodyPr wrap="square" rtlCol="0">
            <a:spAutoFit/>
          </a:bodyPr>
          <a:lstStyle/>
          <a:p>
            <a:r>
              <a:rPr lang="en-US" dirty="0" smtClean="0"/>
              <a:t>The two caryatids on the North face are Nordic, or Scandinavian, one male and one female</a:t>
            </a:r>
            <a:endParaRPr lang="en-US" dirty="0"/>
          </a:p>
        </p:txBody>
      </p:sp>
      <p:pic>
        <p:nvPicPr>
          <p:cNvPr id="9" name="~PP3705.WAV">
            <a:hlinkClick r:id="" action="ppaction://media"/>
          </p:cNvPr>
          <p:cNvPicPr>
            <a:picLocks noRot="1" noChangeAspect="1"/>
          </p:cNvPicPr>
          <p:nvPr>
            <a:wavAudioFile r:embed="rId2" name="~PP3705.WAV"/>
          </p:nvPr>
        </p:nvPicPr>
        <p:blipFill>
          <a:blip r:embed="rId6"/>
          <a:stretch>
            <a:fillRect/>
          </a:stretch>
        </p:blipFill>
        <p:spPr>
          <a:xfrm>
            <a:off x="8696325" y="6410325"/>
            <a:ext cx="304800" cy="304800"/>
          </a:xfrm>
          <a:prstGeom prst="rect">
            <a:avLst/>
          </a:prstGeom>
        </p:spPr>
      </p:pic>
    </p:spTree>
    <p:custDataLst>
      <p:tags r:id="rId1"/>
    </p:custDataLst>
  </p:cSld>
  <p:clrMapOvr>
    <a:masterClrMapping/>
  </p:clrMapOvr>
  <p:transition advTm="2250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dissolv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26" fill="hold" display="0">
                  <p:stCondLst>
                    <p:cond delay="indefinite"/>
                  </p:stCondLst>
                  <p:endCondLst>
                    <p:cond evt="onPrev" delay="0">
                      <p:tgtEl>
                        <p:sldTgt/>
                      </p:tgtEl>
                    </p:cond>
                    <p:cond evt="onStopAudio" delay="0">
                      <p:tgtEl>
                        <p:sldTgt/>
                      </p:tgtEl>
                    </p:cond>
                  </p:endCondLst>
                </p:cTn>
                <p:tgtEl>
                  <p:spTgt spid="9"/>
                </p:tgtEl>
              </p:cMediaNode>
            </p:audio>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Face Theme</a:t>
            </a:r>
            <a:endParaRPr lang="en-US" dirty="0"/>
          </a:p>
        </p:txBody>
      </p:sp>
      <p:sp>
        <p:nvSpPr>
          <p:cNvPr id="3" name="Content Placeholder 2"/>
          <p:cNvSpPr>
            <a:spLocks noGrp="1"/>
          </p:cNvSpPr>
          <p:nvPr>
            <p:ph idx="1"/>
          </p:nvPr>
        </p:nvSpPr>
        <p:spPr/>
        <p:txBody>
          <a:bodyPr/>
          <a:lstStyle/>
          <a:p>
            <a:pPr>
              <a:buNone/>
            </a:pPr>
            <a:r>
              <a:rPr lang="en-US" dirty="0" smtClean="0"/>
              <a:t>The City Seal, and </a:t>
            </a:r>
          </a:p>
          <a:p>
            <a:pPr>
              <a:buNone/>
            </a:pPr>
            <a:r>
              <a:rPr lang="en-US" dirty="0" smtClean="0"/>
              <a:t>Figures Representing</a:t>
            </a:r>
          </a:p>
          <a:p>
            <a:pPr>
              <a:buNone/>
            </a:pPr>
            <a:r>
              <a:rPr lang="en-US" dirty="0" smtClean="0"/>
              <a:t>Poetry, History, Victory,</a:t>
            </a:r>
          </a:p>
          <a:p>
            <a:pPr>
              <a:buNone/>
            </a:pPr>
            <a:r>
              <a:rPr lang="en-US" dirty="0" smtClean="0"/>
              <a:t>And Fame frame the </a:t>
            </a:r>
          </a:p>
          <a:p>
            <a:pPr>
              <a:buNone/>
            </a:pPr>
            <a:r>
              <a:rPr lang="en-US" dirty="0" smtClean="0"/>
              <a:t>Center of the building.</a:t>
            </a:r>
          </a:p>
          <a:p>
            <a:pPr>
              <a:buNone/>
            </a:pPr>
            <a:r>
              <a:rPr lang="en-US" dirty="0" smtClean="0"/>
              <a:t>Each figure depicts the </a:t>
            </a:r>
          </a:p>
          <a:p>
            <a:pPr>
              <a:buNone/>
            </a:pPr>
            <a:r>
              <a:rPr lang="en-US" dirty="0" smtClean="0"/>
              <a:t>Corresponding trait.</a:t>
            </a:r>
          </a:p>
        </p:txBody>
      </p:sp>
      <p:pic>
        <p:nvPicPr>
          <p:cNvPr id="4" name="Content Placeholder 7" descr="citysealrelief.jpg"/>
          <p:cNvPicPr>
            <a:picLocks noChangeAspect="1"/>
          </p:cNvPicPr>
          <p:nvPr/>
        </p:nvPicPr>
        <p:blipFill>
          <a:blip r:embed="rId4"/>
          <a:stretch>
            <a:fillRect/>
          </a:stretch>
        </p:blipFill>
        <p:spPr>
          <a:xfrm>
            <a:off x="4382159" y="1295400"/>
            <a:ext cx="4761841" cy="3657600"/>
          </a:xfrm>
          <a:prstGeom prst="rect">
            <a:avLst/>
          </a:prstGeom>
        </p:spPr>
      </p:pic>
      <p:pic>
        <p:nvPicPr>
          <p:cNvPr id="7" name="~PP1758.WAV">
            <a:hlinkClick r:id="" action="ppaction://media"/>
          </p:cNvPr>
          <p:cNvPicPr>
            <a:picLocks noRot="1" noChangeAspect="1"/>
          </p:cNvPicPr>
          <p:nvPr>
            <a:wavAudioFile r:embed="rId2" name="~PP1758.WAV"/>
          </p:nvPr>
        </p:nvPicPr>
        <p:blipFill>
          <a:blip r:embed="rId5"/>
          <a:stretch>
            <a:fillRect/>
          </a:stretch>
        </p:blipFill>
        <p:spPr>
          <a:xfrm>
            <a:off x="8696325" y="6410325"/>
            <a:ext cx="304800" cy="304800"/>
          </a:xfrm>
          <a:prstGeom prst="rect">
            <a:avLst/>
          </a:prstGeom>
        </p:spPr>
      </p:pic>
    </p:spTree>
    <p:custDataLst>
      <p:tags r:id="rId1"/>
    </p:custDataLst>
  </p:cSld>
  <p:clrMapOvr>
    <a:masterClrMapping/>
  </p:clrMapOvr>
  <p:transition advTm="183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3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800" decel="100000"/>
                                        <p:tgtEl>
                                          <p:spTgt spid="4"/>
                                        </p:tgtEl>
                                      </p:cBhvr>
                                    </p:animEffect>
                                    <p:anim calcmode="lin" valueType="num">
                                      <p:cBhvr>
                                        <p:cTn id="12" dur="800" decel="100000" fill="hold"/>
                                        <p:tgtEl>
                                          <p:spTgt spid="4"/>
                                        </p:tgtEl>
                                        <p:attrNameLst>
                                          <p:attrName>style.rotation</p:attrName>
                                        </p:attrNameLst>
                                      </p:cBhvr>
                                      <p:tavLst>
                                        <p:tav tm="0">
                                          <p:val>
                                            <p:fltVal val="-90"/>
                                          </p:val>
                                        </p:tav>
                                        <p:tav tm="100000">
                                          <p:val>
                                            <p:fltVal val="0"/>
                                          </p:val>
                                        </p:tav>
                                      </p:tavLst>
                                    </p:anim>
                                    <p:anim calcmode="lin" valueType="num">
                                      <p:cBhvr>
                                        <p:cTn id="13" dur="800" decel="100000" fill="hold"/>
                                        <p:tgtEl>
                                          <p:spTgt spid="4"/>
                                        </p:tgtEl>
                                        <p:attrNameLst>
                                          <p:attrName>ppt_x</p:attrName>
                                        </p:attrNameLst>
                                      </p:cBhvr>
                                      <p:tavLst>
                                        <p:tav tm="0">
                                          <p:val>
                                            <p:strVal val="#ppt_x+0.4"/>
                                          </p:val>
                                        </p:tav>
                                        <p:tav tm="100000">
                                          <p:val>
                                            <p:strVal val="#ppt_x-0.05"/>
                                          </p:val>
                                        </p:tav>
                                      </p:tavLst>
                                    </p:anim>
                                    <p:anim calcmode="lin" valueType="num">
                                      <p:cBhvr>
                                        <p:cTn id="14" dur="800" decel="100000" fill="hold"/>
                                        <p:tgtEl>
                                          <p:spTgt spid="4"/>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dissolve">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dissolv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dissolve">
                                      <p:cBhvr>
                                        <p:cTn id="31" dur="5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dissolve">
                                      <p:cBhvr>
                                        <p:cTn id="36" dur="5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dissolve">
                                      <p:cBhvr>
                                        <p:cTn id="41" dur="500"/>
                                        <p:tgtEl>
                                          <p:spTgt spid="3">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dissolve">
                                      <p:cBhvr>
                                        <p:cTn id="46" dur="500"/>
                                        <p:tgtEl>
                                          <p:spTgt spid="3">
                                            <p:txEl>
                                              <p:pRg st="5" end="5"/>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3">
                                            <p:txEl>
                                              <p:pRg st="6" end="6"/>
                                            </p:txEl>
                                          </p:spTgt>
                                        </p:tgtEl>
                                        <p:attrNameLst>
                                          <p:attrName>style.visibility</p:attrName>
                                        </p:attrNameLst>
                                      </p:cBhvr>
                                      <p:to>
                                        <p:strVal val="visible"/>
                                      </p:to>
                                    </p:set>
                                    <p:animEffect transition="in" filter="dissolve">
                                      <p:cBhvr>
                                        <p:cTn id="5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52" fill="hold" display="0">
                  <p:stCondLst>
                    <p:cond delay="indefinite"/>
                  </p:stCondLst>
                  <p:endCondLst>
                    <p:cond evt="onPrev" delay="0">
                      <p:tgtEl>
                        <p:sldTgt/>
                      </p:tgtEl>
                    </p:cond>
                    <p:cond evt="onStopAudio" delay="0">
                      <p:tgtEl>
                        <p:sldTgt/>
                      </p:tgtEl>
                    </p:cond>
                  </p:endCondLst>
                </p:cTn>
                <p:tgtEl>
                  <p:spTgt spid="7"/>
                </p:tgtEl>
              </p:cMediaNode>
            </p:audio>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Commerce and Trade Relief</a:t>
            </a:r>
            <a:endParaRPr lang="en-US" dirty="0"/>
          </a:p>
        </p:txBody>
      </p:sp>
      <p:pic>
        <p:nvPicPr>
          <p:cNvPr id="4" name="Content Placeholder 3" descr="commerce and trade.jpg"/>
          <p:cNvPicPr>
            <a:picLocks noGrp="1" noChangeAspect="1"/>
          </p:cNvPicPr>
          <p:nvPr>
            <p:ph idx="1"/>
          </p:nvPr>
        </p:nvPicPr>
        <p:blipFill>
          <a:blip r:embed="rId4"/>
          <a:stretch>
            <a:fillRect/>
          </a:stretch>
        </p:blipFill>
        <p:spPr>
          <a:xfrm>
            <a:off x="533400" y="1143000"/>
            <a:ext cx="8166749" cy="5431838"/>
          </a:xfrm>
        </p:spPr>
      </p:pic>
      <p:pic>
        <p:nvPicPr>
          <p:cNvPr id="5" name="~PP1099.WAV">
            <a:hlinkClick r:id="" action="ppaction://media"/>
          </p:cNvPr>
          <p:cNvPicPr>
            <a:picLocks noRot="1" noChangeAspect="1"/>
          </p:cNvPicPr>
          <p:nvPr>
            <a:wavAudioFile r:embed="rId2" name="~PP1099.WAV"/>
          </p:nvPr>
        </p:nvPicPr>
        <p:blipFill>
          <a:blip r:embed="rId5"/>
          <a:stretch>
            <a:fillRect/>
          </a:stretch>
        </p:blipFill>
        <p:spPr>
          <a:xfrm>
            <a:off x="8696325" y="6410325"/>
            <a:ext cx="304800" cy="304800"/>
          </a:xfrm>
          <a:prstGeom prst="rect">
            <a:avLst/>
          </a:prstGeom>
        </p:spPr>
      </p:pic>
    </p:spTree>
    <p:custDataLst>
      <p:tags r:id="rId1"/>
    </p:custDataLst>
  </p:cSld>
  <p:clrMapOvr>
    <a:masterClrMapping/>
  </p:clrMapOvr>
  <p:transition advTm="155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anim calcmode="lin" valueType="num">
                                      <p:cBhvr>
                                        <p:cTn id="12" dur="2000" fill="hold"/>
                                        <p:tgtEl>
                                          <p:spTgt spid="4"/>
                                        </p:tgtEl>
                                        <p:attrNameLst>
                                          <p:attrName>ppt_w</p:attrName>
                                        </p:attrNameLst>
                                      </p:cBhvr>
                                      <p:tavLst>
                                        <p:tav tm="0" fmla="#ppt_w*sin(2.5*pi*$)">
                                          <p:val>
                                            <p:fltVal val="0"/>
                                          </p:val>
                                        </p:tav>
                                        <p:tav tm="100000">
                                          <p:val>
                                            <p:fltVal val="1"/>
                                          </p:val>
                                        </p:tav>
                                      </p:tavLst>
                                    </p:anim>
                                    <p:anim calcmode="lin" valueType="num">
                                      <p:cBhvr>
                                        <p:cTn id="13"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4"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descr="asiacolumn.jpg"/>
          <p:cNvPicPr>
            <a:picLocks noChangeAspect="1"/>
          </p:cNvPicPr>
          <p:nvPr/>
        </p:nvPicPr>
        <p:blipFill>
          <a:blip r:embed="rId4"/>
          <a:stretch>
            <a:fillRect/>
          </a:stretch>
        </p:blipFill>
        <p:spPr>
          <a:xfrm>
            <a:off x="5562600" y="0"/>
            <a:ext cx="4095750" cy="3067050"/>
          </a:xfrm>
          <a:prstGeom prst="rect">
            <a:avLst/>
          </a:prstGeom>
        </p:spPr>
      </p:pic>
      <p:pic>
        <p:nvPicPr>
          <p:cNvPr id="6" name="Picture 5" descr="elephant.jpg"/>
          <p:cNvPicPr>
            <a:picLocks noChangeAspect="1"/>
          </p:cNvPicPr>
          <p:nvPr/>
        </p:nvPicPr>
        <p:blipFill>
          <a:blip r:embed="rId5"/>
          <a:stretch>
            <a:fillRect/>
          </a:stretch>
        </p:blipFill>
        <p:spPr>
          <a:xfrm>
            <a:off x="0" y="0"/>
            <a:ext cx="2200275" cy="3810000"/>
          </a:xfrm>
          <a:prstGeom prst="rect">
            <a:avLst/>
          </a:prstGeom>
        </p:spPr>
      </p:pic>
      <p:pic>
        <p:nvPicPr>
          <p:cNvPr id="7" name="Picture 6" descr="bronzecapital.jpg"/>
          <p:cNvPicPr>
            <a:picLocks noChangeAspect="1"/>
          </p:cNvPicPr>
          <p:nvPr/>
        </p:nvPicPr>
        <p:blipFill>
          <a:blip r:embed="rId6"/>
          <a:stretch>
            <a:fillRect/>
          </a:stretch>
        </p:blipFill>
        <p:spPr>
          <a:xfrm>
            <a:off x="-762000" y="3781425"/>
            <a:ext cx="3505200" cy="3076575"/>
          </a:xfrm>
          <a:prstGeom prst="rect">
            <a:avLst/>
          </a:prstGeom>
        </p:spPr>
      </p:pic>
      <p:pic>
        <p:nvPicPr>
          <p:cNvPr id="8" name="Picture 7" descr="pennprayer.jpg"/>
          <p:cNvPicPr>
            <a:picLocks noChangeAspect="1"/>
          </p:cNvPicPr>
          <p:nvPr/>
        </p:nvPicPr>
        <p:blipFill>
          <a:blip r:embed="rId7"/>
          <a:stretch>
            <a:fillRect/>
          </a:stretch>
        </p:blipFill>
        <p:spPr>
          <a:xfrm>
            <a:off x="6324600" y="2971800"/>
            <a:ext cx="3581400" cy="5029200"/>
          </a:xfrm>
          <a:prstGeom prst="rect">
            <a:avLst/>
          </a:prstGeom>
        </p:spPr>
      </p:pic>
      <p:pic>
        <p:nvPicPr>
          <p:cNvPr id="4" name="Content Placeholder 3" descr="northportalbalcony'.jpg"/>
          <p:cNvPicPr>
            <a:picLocks noGrp="1" noChangeAspect="1"/>
          </p:cNvPicPr>
          <p:nvPr>
            <p:ph idx="1"/>
          </p:nvPr>
        </p:nvPicPr>
        <p:blipFill>
          <a:blip r:embed="rId8"/>
          <a:stretch>
            <a:fillRect/>
          </a:stretch>
        </p:blipFill>
        <p:spPr>
          <a:xfrm>
            <a:off x="2133600" y="0"/>
            <a:ext cx="4191000" cy="4876800"/>
          </a:xfrm>
        </p:spPr>
      </p:pic>
      <p:sp>
        <p:nvSpPr>
          <p:cNvPr id="9" name="TextBox 8"/>
          <p:cNvSpPr txBox="1"/>
          <p:nvPr/>
        </p:nvSpPr>
        <p:spPr>
          <a:xfrm>
            <a:off x="2743200" y="4876800"/>
            <a:ext cx="3429000" cy="2031325"/>
          </a:xfrm>
          <a:prstGeom prst="rect">
            <a:avLst/>
          </a:prstGeom>
          <a:noFill/>
        </p:spPr>
        <p:txBody>
          <a:bodyPr wrap="square" rtlCol="0">
            <a:spAutoFit/>
          </a:bodyPr>
          <a:lstStyle/>
          <a:p>
            <a:r>
              <a:rPr lang="en-US" dirty="0" smtClean="0"/>
              <a:t>North Portal Highlights: Clockwise from left:  Music  capital, Elephant representing the continent of Asia, the balcony entering the North Portal, capital representing Asian workers, the prayer of William Penn.</a:t>
            </a:r>
            <a:endParaRPr lang="en-US" dirty="0"/>
          </a:p>
        </p:txBody>
      </p:sp>
      <p:pic>
        <p:nvPicPr>
          <p:cNvPr id="10" name="~PP913.WAV">
            <a:hlinkClick r:id="" action="ppaction://media"/>
          </p:cNvPr>
          <p:cNvPicPr>
            <a:picLocks noRot="1" noChangeAspect="1"/>
          </p:cNvPicPr>
          <p:nvPr>
            <a:wavAudioFile r:embed="rId1" name="~PP913.WAV"/>
          </p:nvPr>
        </p:nvPicPr>
        <p:blipFill>
          <a:blip r:embed="rId9"/>
          <a:stretch>
            <a:fillRect/>
          </a:stretch>
        </p:blipFill>
        <p:spPr>
          <a:xfrm>
            <a:off x="8696325" y="6410325"/>
            <a:ext cx="304800" cy="304800"/>
          </a:xfrm>
          <a:prstGeom prst="rect">
            <a:avLst/>
          </a:prstGeom>
        </p:spPr>
      </p:pic>
    </p:spTree>
  </p:cSld>
  <p:clrMapOvr>
    <a:masterClrMapping/>
  </p:clrMapOvr>
  <p:transition advTm="283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IMG_4561.JPG"/>
          <p:cNvPicPr>
            <a:picLocks noChangeAspect="1"/>
          </p:cNvPicPr>
          <p:nvPr/>
        </p:nvPicPr>
        <p:blipFill>
          <a:blip r:embed="rId4"/>
          <a:srcRect/>
          <a:stretch>
            <a:fillRect/>
          </a:stretch>
        </p:blipFill>
        <p:spPr bwMode="auto">
          <a:xfrm>
            <a:off x="2286000" y="3657600"/>
            <a:ext cx="4343400" cy="3200400"/>
          </a:xfrm>
          <a:prstGeom prst="rect">
            <a:avLst/>
          </a:prstGeom>
          <a:noFill/>
          <a:ln w="9525">
            <a:noFill/>
            <a:miter lim="800000"/>
            <a:headEnd/>
            <a:tailEnd/>
          </a:ln>
        </p:spPr>
      </p:pic>
      <p:sp>
        <p:nvSpPr>
          <p:cNvPr id="3" name="Content Placeholder 2"/>
          <p:cNvSpPr>
            <a:spLocks noGrp="1"/>
          </p:cNvSpPr>
          <p:nvPr>
            <p:ph idx="1"/>
          </p:nvPr>
        </p:nvSpPr>
        <p:spPr>
          <a:xfrm>
            <a:off x="457200" y="762000"/>
            <a:ext cx="8229600" cy="2743200"/>
          </a:xfrm>
        </p:spPr>
        <p:txBody>
          <a:bodyPr rtlCol="0">
            <a:normAutofit fontScale="92500" lnSpcReduction="20000"/>
          </a:bodyPr>
          <a:lstStyle/>
          <a:p>
            <a:pPr algn="ctr" fontAlgn="auto">
              <a:spcAft>
                <a:spcPts val="0"/>
              </a:spcAft>
              <a:buFont typeface="Arial" pitchFamily="34" charset="0"/>
              <a:buNone/>
              <a:defRPr/>
            </a:pPr>
            <a:r>
              <a:rPr lang="en-US" dirty="0" smtClean="0"/>
              <a:t>When passing by Philadelphia’s City Hall, many people do not notice all of the intricate sculpture and art within the building. Yet there are many aspects of everyday life that are represented in the design of this building. Each side and portal of the building represent something different, something within the community.</a:t>
            </a:r>
          </a:p>
        </p:txBody>
      </p:sp>
      <p:pic>
        <p:nvPicPr>
          <p:cNvPr id="5" name="~PP2022.WAV">
            <a:hlinkClick r:id="" action="ppaction://media"/>
          </p:cNvPr>
          <p:cNvPicPr>
            <a:picLocks noRot="1" noChangeAspect="1"/>
          </p:cNvPicPr>
          <p:nvPr>
            <a:wavAudioFile r:embed="rId2" name="~PP2022.WAV"/>
          </p:nvPr>
        </p:nvPicPr>
        <p:blipFill>
          <a:blip r:embed="rId5"/>
          <a:stretch>
            <a:fillRect/>
          </a:stretch>
        </p:blipFill>
        <p:spPr>
          <a:xfrm>
            <a:off x="8696325" y="6410325"/>
            <a:ext cx="304800" cy="304800"/>
          </a:xfrm>
          <a:prstGeom prst="rect">
            <a:avLst/>
          </a:prstGeom>
        </p:spPr>
      </p:pic>
    </p:spTree>
    <p:custDataLst>
      <p:tags r:id="rId1"/>
    </p:custDataLst>
  </p:cSld>
  <p:clrMapOvr>
    <a:masterClrMapping/>
  </p:clrMapOvr>
  <p:transition advTm="238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additive="base">
                                        <p:cTn id="11" dur="500" fill="hold"/>
                                        <p:tgtEl>
                                          <p:spTgt spid="3074"/>
                                        </p:tgtEl>
                                        <p:attrNameLst>
                                          <p:attrName>ppt_x</p:attrName>
                                        </p:attrNameLst>
                                      </p:cBhvr>
                                      <p:tavLst>
                                        <p:tav tm="0">
                                          <p:val>
                                            <p:strVal val="#ppt_x"/>
                                          </p:val>
                                        </p:tav>
                                        <p:tav tm="100000">
                                          <p:val>
                                            <p:strVal val="#ppt_x"/>
                                          </p:val>
                                        </p:tav>
                                      </p:tavLst>
                                    </p:anim>
                                    <p:anim calcmode="lin" valueType="num">
                                      <p:cBhvr additive="base">
                                        <p:cTn id="12"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3"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South Face</a:t>
            </a:r>
          </a:p>
        </p:txBody>
      </p:sp>
      <p:sp>
        <p:nvSpPr>
          <p:cNvPr id="3" name="Content Placeholder 2"/>
          <p:cNvSpPr>
            <a:spLocks noGrp="1"/>
          </p:cNvSpPr>
          <p:nvPr>
            <p:ph idx="1"/>
          </p:nvPr>
        </p:nvSpPr>
        <p:spPr/>
        <p:txBody>
          <a:bodyPr rtlCol="0">
            <a:normAutofit lnSpcReduction="10000"/>
          </a:bodyPr>
          <a:lstStyle/>
          <a:p>
            <a:pPr fontAlgn="auto">
              <a:spcAft>
                <a:spcPts val="0"/>
              </a:spcAft>
              <a:defRPr/>
            </a:pPr>
            <a:r>
              <a:rPr lang="en-US" dirty="0" smtClean="0"/>
              <a:t>City Hall’s South Wing represents the Judicial System, since this is the judicial entrance. The top floors of the building are lined with  sculptures which represent African figures; progressing  down the building, the images begin to change to represent justice, one  example being Lady Liberty. The State Seal is also found on the South Face of the building. One may also notice representations of science and agriculture as well.</a:t>
            </a:r>
          </a:p>
        </p:txBody>
      </p:sp>
      <p:pic>
        <p:nvPicPr>
          <p:cNvPr id="5" name="~PP1343.WAV">
            <a:hlinkClick r:id="" action="ppaction://media"/>
          </p:cNvPr>
          <p:cNvPicPr>
            <a:picLocks noRot="1" noChangeAspect="1"/>
          </p:cNvPicPr>
          <p:nvPr>
            <a:wavAudioFile r:embed="rId1" name="~PP1343.WAV"/>
          </p:nvPr>
        </p:nvPicPr>
        <p:blipFill>
          <a:blip r:embed="rId3"/>
          <a:stretch>
            <a:fillRect/>
          </a:stretch>
        </p:blipFill>
        <p:spPr>
          <a:xfrm>
            <a:off x="8696325" y="6410325"/>
            <a:ext cx="304800" cy="304800"/>
          </a:xfrm>
          <a:prstGeom prst="rect">
            <a:avLst/>
          </a:prstGeom>
        </p:spPr>
      </p:pic>
    </p:spTree>
  </p:cSld>
  <p:clrMapOvr>
    <a:masterClrMapping/>
  </p:clrMapOvr>
  <p:transition advTm="319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lady Liberty.jpg"/>
          <p:cNvPicPr>
            <a:picLocks noChangeAspect="1"/>
          </p:cNvPicPr>
          <p:nvPr/>
        </p:nvPicPr>
        <p:blipFill>
          <a:blip r:embed="rId3"/>
          <a:srcRect/>
          <a:stretch>
            <a:fillRect/>
          </a:stretch>
        </p:blipFill>
        <p:spPr bwMode="auto">
          <a:xfrm>
            <a:off x="3733800" y="0"/>
            <a:ext cx="1524000" cy="2743200"/>
          </a:xfrm>
          <a:prstGeom prst="rect">
            <a:avLst/>
          </a:prstGeom>
          <a:noFill/>
          <a:ln w="9525">
            <a:noFill/>
            <a:miter lim="800000"/>
            <a:headEnd/>
            <a:tailEnd/>
          </a:ln>
        </p:spPr>
      </p:pic>
      <p:pic>
        <p:nvPicPr>
          <p:cNvPr id="5123" name="Content Placeholder 3" descr="pic_3[1].jpg"/>
          <p:cNvPicPr>
            <a:picLocks noGrp="1" noChangeAspect="1"/>
          </p:cNvPicPr>
          <p:nvPr>
            <p:ph idx="1"/>
          </p:nvPr>
        </p:nvPicPr>
        <p:blipFill>
          <a:blip r:embed="rId4"/>
          <a:srcRect/>
          <a:stretch>
            <a:fillRect/>
          </a:stretch>
        </p:blipFill>
        <p:spPr>
          <a:xfrm>
            <a:off x="0" y="0"/>
            <a:ext cx="3810000" cy="2743200"/>
          </a:xfrm>
        </p:spPr>
      </p:pic>
      <p:sp>
        <p:nvSpPr>
          <p:cNvPr id="5124" name="TextBox 4"/>
          <p:cNvSpPr txBox="1">
            <a:spLocks noChangeArrowheads="1"/>
          </p:cNvSpPr>
          <p:nvPr/>
        </p:nvSpPr>
        <p:spPr bwMode="auto">
          <a:xfrm>
            <a:off x="0" y="39688"/>
            <a:ext cx="2590800" cy="646112"/>
          </a:xfrm>
          <a:prstGeom prst="rect">
            <a:avLst/>
          </a:prstGeom>
          <a:noFill/>
          <a:ln w="9525">
            <a:noFill/>
            <a:miter lim="800000"/>
            <a:headEnd/>
            <a:tailEnd/>
          </a:ln>
        </p:spPr>
        <p:txBody>
          <a:bodyPr>
            <a:spAutoFit/>
          </a:bodyPr>
          <a:lstStyle/>
          <a:p>
            <a:r>
              <a:rPr lang="en-US">
                <a:solidFill>
                  <a:schemeClr val="bg1"/>
                </a:solidFill>
                <a:latin typeface="Calibri" pitchFamily="34" charset="0"/>
              </a:rPr>
              <a:t>This pediment represents the Africa Group</a:t>
            </a:r>
          </a:p>
        </p:txBody>
      </p:sp>
      <p:pic>
        <p:nvPicPr>
          <p:cNvPr id="5125" name="Picture 5" descr="state Seal.jpg"/>
          <p:cNvPicPr>
            <a:picLocks noChangeAspect="1"/>
          </p:cNvPicPr>
          <p:nvPr/>
        </p:nvPicPr>
        <p:blipFill>
          <a:blip r:embed="rId5"/>
          <a:srcRect/>
          <a:stretch>
            <a:fillRect/>
          </a:stretch>
        </p:blipFill>
        <p:spPr bwMode="auto">
          <a:xfrm>
            <a:off x="5257800" y="0"/>
            <a:ext cx="3886200" cy="2752725"/>
          </a:xfrm>
          <a:prstGeom prst="rect">
            <a:avLst/>
          </a:prstGeom>
          <a:noFill/>
          <a:ln w="9525">
            <a:noFill/>
            <a:miter lim="800000"/>
            <a:headEnd/>
            <a:tailEnd/>
          </a:ln>
        </p:spPr>
      </p:pic>
      <p:sp>
        <p:nvSpPr>
          <p:cNvPr id="5126" name="TextBox 6"/>
          <p:cNvSpPr txBox="1">
            <a:spLocks noChangeArrowheads="1"/>
          </p:cNvSpPr>
          <p:nvPr/>
        </p:nvSpPr>
        <p:spPr bwMode="auto">
          <a:xfrm>
            <a:off x="5638800" y="2133600"/>
            <a:ext cx="32004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The State Seal of Pennsylvania </a:t>
            </a:r>
          </a:p>
          <a:p>
            <a:pPr algn="ctr"/>
            <a:r>
              <a:rPr lang="en-US">
                <a:solidFill>
                  <a:schemeClr val="bg1"/>
                </a:solidFill>
                <a:latin typeface="Calibri" pitchFamily="34" charset="0"/>
              </a:rPr>
              <a:t>is seen here</a:t>
            </a:r>
          </a:p>
        </p:txBody>
      </p:sp>
      <p:sp>
        <p:nvSpPr>
          <p:cNvPr id="5127" name="TextBox 8"/>
          <p:cNvSpPr txBox="1">
            <a:spLocks noChangeArrowheads="1"/>
          </p:cNvSpPr>
          <p:nvPr/>
        </p:nvSpPr>
        <p:spPr bwMode="auto">
          <a:xfrm>
            <a:off x="3733800" y="2133600"/>
            <a:ext cx="16764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Lady Liberty at her best</a:t>
            </a:r>
          </a:p>
        </p:txBody>
      </p:sp>
      <p:pic>
        <p:nvPicPr>
          <p:cNvPr id="5128" name="Picture 9" descr="m&amp;F Agriculture.jpg"/>
          <p:cNvPicPr>
            <a:picLocks noChangeAspect="1"/>
          </p:cNvPicPr>
          <p:nvPr/>
        </p:nvPicPr>
        <p:blipFill>
          <a:blip r:embed="rId6"/>
          <a:srcRect/>
          <a:stretch>
            <a:fillRect/>
          </a:stretch>
        </p:blipFill>
        <p:spPr bwMode="auto">
          <a:xfrm>
            <a:off x="0" y="4343400"/>
            <a:ext cx="3733800" cy="2514600"/>
          </a:xfrm>
          <a:prstGeom prst="rect">
            <a:avLst/>
          </a:prstGeom>
          <a:noFill/>
          <a:ln w="9525">
            <a:noFill/>
            <a:miter lim="800000"/>
            <a:headEnd/>
            <a:tailEnd/>
          </a:ln>
        </p:spPr>
      </p:pic>
      <p:sp>
        <p:nvSpPr>
          <p:cNvPr id="5129" name="TextBox 10"/>
          <p:cNvSpPr txBox="1">
            <a:spLocks noChangeArrowheads="1"/>
          </p:cNvSpPr>
          <p:nvPr/>
        </p:nvSpPr>
        <p:spPr bwMode="auto">
          <a:xfrm>
            <a:off x="814388" y="5629275"/>
            <a:ext cx="2233612" cy="923925"/>
          </a:xfrm>
          <a:prstGeom prst="rect">
            <a:avLst/>
          </a:prstGeom>
          <a:noFill/>
          <a:ln w="9525">
            <a:noFill/>
            <a:miter lim="800000"/>
            <a:headEnd/>
            <a:tailEnd/>
          </a:ln>
        </p:spPr>
        <p:txBody>
          <a:bodyPr wrap="none">
            <a:spAutoFit/>
          </a:bodyPr>
          <a:lstStyle/>
          <a:p>
            <a:pPr algn="ctr"/>
            <a:r>
              <a:rPr lang="en-US">
                <a:solidFill>
                  <a:schemeClr val="bg1"/>
                </a:solidFill>
                <a:latin typeface="Calibri" pitchFamily="34" charset="0"/>
              </a:rPr>
              <a:t>This male and female </a:t>
            </a:r>
          </a:p>
          <a:p>
            <a:pPr algn="ctr"/>
            <a:r>
              <a:rPr lang="en-US">
                <a:solidFill>
                  <a:schemeClr val="bg1"/>
                </a:solidFill>
                <a:latin typeface="Calibri" pitchFamily="34" charset="0"/>
              </a:rPr>
              <a:t>relief represents </a:t>
            </a:r>
          </a:p>
          <a:p>
            <a:pPr algn="ctr"/>
            <a:r>
              <a:rPr lang="en-US">
                <a:solidFill>
                  <a:schemeClr val="bg1"/>
                </a:solidFill>
                <a:latin typeface="Calibri" pitchFamily="34" charset="0"/>
              </a:rPr>
              <a:t>agriculture</a:t>
            </a:r>
          </a:p>
        </p:txBody>
      </p:sp>
      <p:pic>
        <p:nvPicPr>
          <p:cNvPr id="5130" name="Picture 11" descr="science panels.jpg"/>
          <p:cNvPicPr>
            <a:picLocks noChangeAspect="1"/>
          </p:cNvPicPr>
          <p:nvPr/>
        </p:nvPicPr>
        <p:blipFill>
          <a:blip r:embed="rId7"/>
          <a:srcRect/>
          <a:stretch>
            <a:fillRect/>
          </a:stretch>
        </p:blipFill>
        <p:spPr bwMode="auto">
          <a:xfrm>
            <a:off x="3657600" y="2743200"/>
            <a:ext cx="2486025" cy="4114800"/>
          </a:xfrm>
          <a:prstGeom prst="rect">
            <a:avLst/>
          </a:prstGeom>
          <a:noFill/>
          <a:ln w="9525">
            <a:noFill/>
            <a:miter lim="800000"/>
            <a:headEnd/>
            <a:tailEnd/>
          </a:ln>
        </p:spPr>
      </p:pic>
      <p:pic>
        <p:nvPicPr>
          <p:cNvPr id="5131" name="Picture 12" descr="moses keystone.jpg"/>
          <p:cNvPicPr>
            <a:picLocks noChangeAspect="1"/>
          </p:cNvPicPr>
          <p:nvPr/>
        </p:nvPicPr>
        <p:blipFill>
          <a:blip r:embed="rId8"/>
          <a:srcRect/>
          <a:stretch>
            <a:fillRect/>
          </a:stretch>
        </p:blipFill>
        <p:spPr bwMode="auto">
          <a:xfrm>
            <a:off x="6096000" y="2743200"/>
            <a:ext cx="3048000" cy="2209800"/>
          </a:xfrm>
          <a:prstGeom prst="rect">
            <a:avLst/>
          </a:prstGeom>
          <a:noFill/>
          <a:ln w="9525">
            <a:noFill/>
            <a:miter lim="800000"/>
            <a:headEnd/>
            <a:tailEnd/>
          </a:ln>
        </p:spPr>
      </p:pic>
      <p:pic>
        <p:nvPicPr>
          <p:cNvPr id="5132" name="Picture 13" descr="maj. of law.jpg"/>
          <p:cNvPicPr>
            <a:picLocks noChangeAspect="1"/>
          </p:cNvPicPr>
          <p:nvPr/>
        </p:nvPicPr>
        <p:blipFill>
          <a:blip r:embed="rId9"/>
          <a:srcRect/>
          <a:stretch>
            <a:fillRect/>
          </a:stretch>
        </p:blipFill>
        <p:spPr bwMode="auto">
          <a:xfrm>
            <a:off x="0" y="2743200"/>
            <a:ext cx="3657600" cy="1838325"/>
          </a:xfrm>
          <a:prstGeom prst="rect">
            <a:avLst/>
          </a:prstGeom>
          <a:noFill/>
          <a:ln w="9525">
            <a:noFill/>
            <a:miter lim="800000"/>
            <a:headEnd/>
            <a:tailEnd/>
          </a:ln>
        </p:spPr>
      </p:pic>
      <p:sp>
        <p:nvSpPr>
          <p:cNvPr id="5133" name="TextBox 14"/>
          <p:cNvSpPr txBox="1">
            <a:spLocks noChangeArrowheads="1"/>
          </p:cNvSpPr>
          <p:nvPr/>
        </p:nvSpPr>
        <p:spPr bwMode="auto">
          <a:xfrm>
            <a:off x="990600" y="3849688"/>
            <a:ext cx="17526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Majesty of Law and Justice</a:t>
            </a:r>
          </a:p>
        </p:txBody>
      </p:sp>
      <p:sp>
        <p:nvSpPr>
          <p:cNvPr id="5134" name="TextBox 15"/>
          <p:cNvSpPr txBox="1">
            <a:spLocks noChangeArrowheads="1"/>
          </p:cNvSpPr>
          <p:nvPr/>
        </p:nvSpPr>
        <p:spPr bwMode="auto">
          <a:xfrm>
            <a:off x="6705600" y="4572000"/>
            <a:ext cx="1905000" cy="369888"/>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Moses Keystone</a:t>
            </a:r>
          </a:p>
        </p:txBody>
      </p:sp>
      <p:sp>
        <p:nvSpPr>
          <p:cNvPr id="5135" name="TextBox 16"/>
          <p:cNvSpPr txBox="1">
            <a:spLocks noChangeArrowheads="1"/>
          </p:cNvSpPr>
          <p:nvPr/>
        </p:nvSpPr>
        <p:spPr bwMode="auto">
          <a:xfrm>
            <a:off x="3886200" y="4267200"/>
            <a:ext cx="2133600" cy="646113"/>
          </a:xfrm>
          <a:prstGeom prst="rect">
            <a:avLst/>
          </a:prstGeom>
          <a:noFill/>
          <a:ln w="9525">
            <a:noFill/>
            <a:miter lim="800000"/>
            <a:headEnd/>
            <a:tailEnd/>
          </a:ln>
        </p:spPr>
        <p:txBody>
          <a:bodyPr>
            <a:spAutoFit/>
          </a:bodyPr>
          <a:lstStyle/>
          <a:p>
            <a:pPr algn="ctr"/>
            <a:r>
              <a:rPr lang="en-US" dirty="0">
                <a:latin typeface="Calibri" pitchFamily="34" charset="0"/>
              </a:rPr>
              <a:t>Pa</a:t>
            </a:r>
            <a:r>
              <a:rPr lang="en-US" dirty="0">
                <a:solidFill>
                  <a:schemeClr val="bg1"/>
                </a:solidFill>
                <a:latin typeface="Calibri" pitchFamily="34" charset="0"/>
              </a:rPr>
              <a:t>nels </a:t>
            </a:r>
            <a:r>
              <a:rPr lang="en-US" dirty="0">
                <a:latin typeface="Calibri" pitchFamily="34" charset="0"/>
              </a:rPr>
              <a:t>of</a:t>
            </a:r>
          </a:p>
          <a:p>
            <a:pPr algn="ctr"/>
            <a:r>
              <a:rPr lang="en-US" dirty="0">
                <a:solidFill>
                  <a:schemeClr val="bg1"/>
                </a:solidFill>
                <a:latin typeface="Calibri" pitchFamily="34" charset="0"/>
              </a:rPr>
              <a:t> </a:t>
            </a:r>
            <a:r>
              <a:rPr lang="en-US" dirty="0">
                <a:latin typeface="Calibri" pitchFamily="34" charset="0"/>
              </a:rPr>
              <a:t>S</a:t>
            </a:r>
            <a:r>
              <a:rPr lang="en-US" dirty="0">
                <a:solidFill>
                  <a:schemeClr val="bg1"/>
                </a:solidFill>
                <a:latin typeface="Calibri" pitchFamily="34" charset="0"/>
              </a:rPr>
              <a:t>cien</a:t>
            </a:r>
            <a:r>
              <a:rPr lang="en-US" dirty="0">
                <a:latin typeface="Calibri" pitchFamily="34" charset="0"/>
              </a:rPr>
              <a:t>ce</a:t>
            </a:r>
          </a:p>
        </p:txBody>
      </p:sp>
      <p:pic>
        <p:nvPicPr>
          <p:cNvPr id="5136" name="Picture 18" descr="African female.jpg"/>
          <p:cNvPicPr>
            <a:picLocks noChangeAspect="1"/>
          </p:cNvPicPr>
          <p:nvPr/>
        </p:nvPicPr>
        <p:blipFill>
          <a:blip r:embed="rId10"/>
          <a:srcRect/>
          <a:stretch>
            <a:fillRect/>
          </a:stretch>
        </p:blipFill>
        <p:spPr bwMode="auto">
          <a:xfrm>
            <a:off x="6096000" y="4953000"/>
            <a:ext cx="1638300" cy="1905000"/>
          </a:xfrm>
          <a:prstGeom prst="rect">
            <a:avLst/>
          </a:prstGeom>
          <a:noFill/>
          <a:ln w="9525">
            <a:noFill/>
            <a:miter lim="800000"/>
            <a:headEnd/>
            <a:tailEnd/>
          </a:ln>
        </p:spPr>
      </p:pic>
      <p:pic>
        <p:nvPicPr>
          <p:cNvPr id="5137" name="Picture 19" descr="African Male.jpg"/>
          <p:cNvPicPr>
            <a:picLocks noChangeAspect="1"/>
          </p:cNvPicPr>
          <p:nvPr/>
        </p:nvPicPr>
        <p:blipFill>
          <a:blip r:embed="rId11"/>
          <a:srcRect/>
          <a:stretch>
            <a:fillRect/>
          </a:stretch>
        </p:blipFill>
        <p:spPr bwMode="auto">
          <a:xfrm>
            <a:off x="7696200" y="4953000"/>
            <a:ext cx="1447800" cy="1905000"/>
          </a:xfrm>
          <a:prstGeom prst="rect">
            <a:avLst/>
          </a:prstGeom>
          <a:noFill/>
          <a:ln w="9525">
            <a:noFill/>
            <a:miter lim="800000"/>
            <a:headEnd/>
            <a:tailEnd/>
          </a:ln>
        </p:spPr>
      </p:pic>
      <p:sp>
        <p:nvSpPr>
          <p:cNvPr id="5138" name="TextBox 20"/>
          <p:cNvSpPr txBox="1">
            <a:spLocks noChangeArrowheads="1"/>
          </p:cNvSpPr>
          <p:nvPr/>
        </p:nvSpPr>
        <p:spPr bwMode="auto">
          <a:xfrm>
            <a:off x="6324600" y="5410200"/>
            <a:ext cx="2667000" cy="923925"/>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African </a:t>
            </a:r>
          </a:p>
          <a:p>
            <a:pPr algn="ctr"/>
            <a:r>
              <a:rPr lang="en-US">
                <a:solidFill>
                  <a:schemeClr val="bg1"/>
                </a:solidFill>
                <a:latin typeface="Calibri" pitchFamily="34" charset="0"/>
              </a:rPr>
              <a:t>Female </a:t>
            </a:r>
          </a:p>
          <a:p>
            <a:pPr algn="ctr"/>
            <a:r>
              <a:rPr lang="en-US">
                <a:solidFill>
                  <a:schemeClr val="bg1"/>
                </a:solidFill>
                <a:latin typeface="Calibri" pitchFamily="34" charset="0"/>
              </a:rPr>
              <a:t>and Male</a:t>
            </a:r>
          </a:p>
        </p:txBody>
      </p:sp>
      <p:pic>
        <p:nvPicPr>
          <p:cNvPr id="20" name="~PP2674.WAV">
            <a:hlinkClick r:id="" action="ppaction://media"/>
          </p:cNvPr>
          <p:cNvPicPr>
            <a:picLocks noRot="1" noChangeAspect="1"/>
          </p:cNvPicPr>
          <p:nvPr>
            <a:wavAudioFile r:embed="rId1" name="~PP2674.WAV"/>
          </p:nvPr>
        </p:nvPicPr>
        <p:blipFill>
          <a:blip r:embed="rId12"/>
          <a:stretch>
            <a:fillRect/>
          </a:stretch>
        </p:blipFill>
        <p:spPr>
          <a:xfrm>
            <a:off x="8696325" y="6410325"/>
            <a:ext cx="304800" cy="304800"/>
          </a:xfrm>
          <a:prstGeom prst="rect">
            <a:avLst/>
          </a:prstGeom>
        </p:spPr>
      </p:pic>
    </p:spTree>
  </p:cSld>
  <p:clrMapOvr>
    <a:masterClrMapping/>
  </p:clrMapOvr>
  <p:transition advTm="134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0"/>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South Portal</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defRPr/>
            </a:pPr>
            <a:r>
              <a:rPr lang="en-US" dirty="0" smtClean="0"/>
              <a:t>The South Portal is also related to the idea of justice, since this wing is used by the court system. One will find the beautiful Grand Stairway, once again covered with ornate artwork signifying justice. For example, the lion heads signify protection from the evil, and evil is represented by serpents. Justice is represented by a blind-folded woman. Keystones and relief sculptures are found in this portal, as they are throughout the building.</a:t>
            </a:r>
          </a:p>
        </p:txBody>
      </p:sp>
      <p:pic>
        <p:nvPicPr>
          <p:cNvPr id="8" name="~PP2595.WAV">
            <a:hlinkClick r:id="" action="ppaction://media"/>
          </p:cNvPr>
          <p:cNvPicPr>
            <a:picLocks noRot="1" noChangeAspect="1"/>
          </p:cNvPicPr>
          <p:nvPr>
            <a:wavAudioFile r:embed="rId1" name="~PP2595.WAV"/>
          </p:nvPr>
        </p:nvPicPr>
        <p:blipFill>
          <a:blip r:embed="rId3"/>
          <a:stretch>
            <a:fillRect/>
          </a:stretch>
        </p:blipFill>
        <p:spPr>
          <a:xfrm>
            <a:off x="8696325" y="6410325"/>
            <a:ext cx="304800" cy="304800"/>
          </a:xfrm>
          <a:prstGeom prst="rect">
            <a:avLst/>
          </a:prstGeom>
        </p:spPr>
      </p:pic>
    </p:spTree>
  </p:cSld>
  <p:clrMapOvr>
    <a:masterClrMapping/>
  </p:clrMapOvr>
  <p:transition advTm="361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7" descr="stairwell entrance.jpg"/>
          <p:cNvPicPr>
            <a:picLocks noChangeAspect="1"/>
          </p:cNvPicPr>
          <p:nvPr/>
        </p:nvPicPr>
        <p:blipFill>
          <a:blip r:embed="rId3"/>
          <a:srcRect/>
          <a:stretch>
            <a:fillRect/>
          </a:stretch>
        </p:blipFill>
        <p:spPr bwMode="auto">
          <a:xfrm>
            <a:off x="0" y="0"/>
            <a:ext cx="2200275" cy="3305175"/>
          </a:xfrm>
          <a:prstGeom prst="rect">
            <a:avLst/>
          </a:prstGeom>
          <a:noFill/>
          <a:ln w="9525">
            <a:noFill/>
            <a:miter lim="800000"/>
            <a:headEnd/>
            <a:tailEnd/>
          </a:ln>
        </p:spPr>
      </p:pic>
      <p:pic>
        <p:nvPicPr>
          <p:cNvPr id="7171" name="Content Placeholder 3" descr="hidden stairwell.jpg"/>
          <p:cNvPicPr>
            <a:picLocks noGrp="1" noChangeAspect="1"/>
          </p:cNvPicPr>
          <p:nvPr>
            <p:ph idx="1"/>
          </p:nvPr>
        </p:nvPicPr>
        <p:blipFill>
          <a:blip r:embed="rId4"/>
          <a:srcRect/>
          <a:stretch>
            <a:fillRect/>
          </a:stretch>
        </p:blipFill>
        <p:spPr>
          <a:xfrm>
            <a:off x="2133600" y="0"/>
            <a:ext cx="2286000" cy="3305175"/>
          </a:xfrm>
        </p:spPr>
      </p:pic>
      <p:pic>
        <p:nvPicPr>
          <p:cNvPr id="7172" name="Picture 4" descr="blind justice.jpg"/>
          <p:cNvPicPr>
            <a:picLocks noChangeAspect="1"/>
          </p:cNvPicPr>
          <p:nvPr/>
        </p:nvPicPr>
        <p:blipFill>
          <a:blip r:embed="rId5"/>
          <a:srcRect/>
          <a:stretch>
            <a:fillRect/>
          </a:stretch>
        </p:blipFill>
        <p:spPr bwMode="auto">
          <a:xfrm>
            <a:off x="6705600" y="0"/>
            <a:ext cx="2438400" cy="3305175"/>
          </a:xfrm>
          <a:prstGeom prst="rect">
            <a:avLst/>
          </a:prstGeom>
          <a:noFill/>
          <a:ln w="9525">
            <a:noFill/>
            <a:miter lim="800000"/>
            <a:headEnd/>
            <a:tailEnd/>
          </a:ln>
        </p:spPr>
      </p:pic>
      <p:pic>
        <p:nvPicPr>
          <p:cNvPr id="7173" name="Picture 5" descr="lion and serpent.jpg"/>
          <p:cNvPicPr>
            <a:picLocks noChangeAspect="1"/>
          </p:cNvPicPr>
          <p:nvPr/>
        </p:nvPicPr>
        <p:blipFill>
          <a:blip r:embed="rId6"/>
          <a:srcRect/>
          <a:stretch>
            <a:fillRect/>
          </a:stretch>
        </p:blipFill>
        <p:spPr bwMode="auto">
          <a:xfrm>
            <a:off x="4419600" y="0"/>
            <a:ext cx="2362200" cy="3305175"/>
          </a:xfrm>
          <a:prstGeom prst="rect">
            <a:avLst/>
          </a:prstGeom>
          <a:noFill/>
          <a:ln w="9525">
            <a:noFill/>
            <a:miter lim="800000"/>
            <a:headEnd/>
            <a:tailEnd/>
          </a:ln>
        </p:spPr>
      </p:pic>
      <p:pic>
        <p:nvPicPr>
          <p:cNvPr id="7174" name="Picture 6" descr="cat and mouse.jpg"/>
          <p:cNvPicPr>
            <a:picLocks noChangeAspect="1"/>
          </p:cNvPicPr>
          <p:nvPr/>
        </p:nvPicPr>
        <p:blipFill>
          <a:blip r:embed="rId7"/>
          <a:srcRect/>
          <a:stretch>
            <a:fillRect/>
          </a:stretch>
        </p:blipFill>
        <p:spPr bwMode="auto">
          <a:xfrm>
            <a:off x="0" y="3124200"/>
            <a:ext cx="4419600" cy="1905000"/>
          </a:xfrm>
          <a:prstGeom prst="rect">
            <a:avLst/>
          </a:prstGeom>
          <a:noFill/>
          <a:ln w="9525">
            <a:noFill/>
            <a:miter lim="800000"/>
            <a:headEnd/>
            <a:tailEnd/>
          </a:ln>
        </p:spPr>
      </p:pic>
      <p:pic>
        <p:nvPicPr>
          <p:cNvPr id="7175" name="Picture 8" descr="horace binny.jpg"/>
          <p:cNvPicPr>
            <a:picLocks noChangeAspect="1"/>
          </p:cNvPicPr>
          <p:nvPr/>
        </p:nvPicPr>
        <p:blipFill>
          <a:blip r:embed="rId8"/>
          <a:srcRect/>
          <a:stretch>
            <a:fillRect/>
          </a:stretch>
        </p:blipFill>
        <p:spPr bwMode="auto">
          <a:xfrm>
            <a:off x="0" y="4953000"/>
            <a:ext cx="4419600" cy="1905000"/>
          </a:xfrm>
          <a:prstGeom prst="rect">
            <a:avLst/>
          </a:prstGeom>
          <a:noFill/>
          <a:ln w="9525">
            <a:noFill/>
            <a:miter lim="800000"/>
            <a:headEnd/>
            <a:tailEnd/>
          </a:ln>
        </p:spPr>
      </p:pic>
      <p:pic>
        <p:nvPicPr>
          <p:cNvPr id="7176" name="Picture 9" descr="owl.jpg"/>
          <p:cNvPicPr>
            <a:picLocks noChangeAspect="1"/>
          </p:cNvPicPr>
          <p:nvPr/>
        </p:nvPicPr>
        <p:blipFill>
          <a:blip r:embed="rId9"/>
          <a:srcRect/>
          <a:stretch>
            <a:fillRect/>
          </a:stretch>
        </p:blipFill>
        <p:spPr bwMode="auto">
          <a:xfrm>
            <a:off x="4419600" y="3124200"/>
            <a:ext cx="2362200" cy="3733800"/>
          </a:xfrm>
          <a:prstGeom prst="rect">
            <a:avLst/>
          </a:prstGeom>
          <a:noFill/>
          <a:ln w="9525">
            <a:noFill/>
            <a:miter lim="800000"/>
            <a:headEnd/>
            <a:tailEnd/>
          </a:ln>
        </p:spPr>
      </p:pic>
      <p:pic>
        <p:nvPicPr>
          <p:cNvPr id="7177" name="Picture 10" descr="john macarthur, jr.jpg"/>
          <p:cNvPicPr>
            <a:picLocks noChangeAspect="1"/>
          </p:cNvPicPr>
          <p:nvPr/>
        </p:nvPicPr>
        <p:blipFill>
          <a:blip r:embed="rId10"/>
          <a:srcRect/>
          <a:stretch>
            <a:fillRect/>
          </a:stretch>
        </p:blipFill>
        <p:spPr bwMode="auto">
          <a:xfrm>
            <a:off x="6781800" y="3124200"/>
            <a:ext cx="2362200" cy="3733800"/>
          </a:xfrm>
          <a:prstGeom prst="rect">
            <a:avLst/>
          </a:prstGeom>
          <a:noFill/>
          <a:ln w="9525">
            <a:noFill/>
            <a:miter lim="800000"/>
            <a:headEnd/>
            <a:tailEnd/>
          </a:ln>
        </p:spPr>
      </p:pic>
      <p:sp>
        <p:nvSpPr>
          <p:cNvPr id="7178" name="TextBox 11"/>
          <p:cNvSpPr txBox="1">
            <a:spLocks noChangeArrowheads="1"/>
          </p:cNvSpPr>
          <p:nvPr/>
        </p:nvSpPr>
        <p:spPr bwMode="auto">
          <a:xfrm>
            <a:off x="228600" y="2401888"/>
            <a:ext cx="17526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Entrance to the Hidden Stairwell</a:t>
            </a:r>
          </a:p>
        </p:txBody>
      </p:sp>
      <p:sp>
        <p:nvSpPr>
          <p:cNvPr id="7179" name="TextBox 12"/>
          <p:cNvSpPr txBox="1">
            <a:spLocks noChangeArrowheads="1"/>
          </p:cNvSpPr>
          <p:nvPr/>
        </p:nvSpPr>
        <p:spPr bwMode="auto">
          <a:xfrm>
            <a:off x="2362200" y="533400"/>
            <a:ext cx="16764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The Hidden Stairwell</a:t>
            </a:r>
          </a:p>
        </p:txBody>
      </p:sp>
      <p:sp>
        <p:nvSpPr>
          <p:cNvPr id="7180" name="TextBox 13"/>
          <p:cNvSpPr txBox="1">
            <a:spLocks noChangeArrowheads="1"/>
          </p:cNvSpPr>
          <p:nvPr/>
        </p:nvSpPr>
        <p:spPr bwMode="auto">
          <a:xfrm>
            <a:off x="4800600" y="2362200"/>
            <a:ext cx="16002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Lion and Serpent Relief</a:t>
            </a:r>
          </a:p>
        </p:txBody>
      </p:sp>
      <p:sp>
        <p:nvSpPr>
          <p:cNvPr id="7181" name="TextBox 14"/>
          <p:cNvSpPr txBox="1">
            <a:spLocks noChangeArrowheads="1"/>
          </p:cNvSpPr>
          <p:nvPr/>
        </p:nvSpPr>
        <p:spPr bwMode="auto">
          <a:xfrm>
            <a:off x="7239000" y="2325688"/>
            <a:ext cx="15240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Blind Justice Relief</a:t>
            </a:r>
          </a:p>
        </p:txBody>
      </p:sp>
      <p:sp>
        <p:nvSpPr>
          <p:cNvPr id="7182" name="TextBox 15"/>
          <p:cNvSpPr txBox="1">
            <a:spLocks noChangeArrowheads="1"/>
          </p:cNvSpPr>
          <p:nvPr/>
        </p:nvSpPr>
        <p:spPr bwMode="auto">
          <a:xfrm>
            <a:off x="457200" y="3200400"/>
            <a:ext cx="25146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Cat </a:t>
            </a:r>
            <a:r>
              <a:rPr lang="en-US">
                <a:latin typeface="Calibri" pitchFamily="34" charset="0"/>
              </a:rPr>
              <a:t>and</a:t>
            </a:r>
            <a:r>
              <a:rPr lang="en-US">
                <a:solidFill>
                  <a:schemeClr val="bg1"/>
                </a:solidFill>
                <a:latin typeface="Calibri" pitchFamily="34" charset="0"/>
              </a:rPr>
              <a:t> </a:t>
            </a:r>
          </a:p>
          <a:p>
            <a:pPr algn="ctr"/>
            <a:r>
              <a:rPr lang="en-US">
                <a:latin typeface="Calibri" pitchFamily="34" charset="0"/>
              </a:rPr>
              <a:t>Mouse Relief</a:t>
            </a:r>
          </a:p>
        </p:txBody>
      </p:sp>
      <p:sp>
        <p:nvSpPr>
          <p:cNvPr id="7183" name="TextBox 16"/>
          <p:cNvSpPr txBox="1">
            <a:spLocks noChangeArrowheads="1"/>
          </p:cNvSpPr>
          <p:nvPr/>
        </p:nvSpPr>
        <p:spPr bwMode="auto">
          <a:xfrm>
            <a:off x="2667000" y="6059488"/>
            <a:ext cx="1828800" cy="646112"/>
          </a:xfrm>
          <a:prstGeom prst="rect">
            <a:avLst/>
          </a:prstGeom>
          <a:noFill/>
          <a:ln w="9525">
            <a:noFill/>
            <a:miter lim="800000"/>
            <a:headEnd/>
            <a:tailEnd/>
          </a:ln>
        </p:spPr>
        <p:txBody>
          <a:bodyPr>
            <a:spAutoFit/>
          </a:bodyPr>
          <a:lstStyle/>
          <a:p>
            <a:pPr algn="ctr"/>
            <a:r>
              <a:rPr lang="en-US">
                <a:latin typeface="Calibri" pitchFamily="34" charset="0"/>
              </a:rPr>
              <a:t>Horace Binny Keystone</a:t>
            </a:r>
          </a:p>
        </p:txBody>
      </p:sp>
      <p:sp>
        <p:nvSpPr>
          <p:cNvPr id="7184" name="TextBox 17"/>
          <p:cNvSpPr txBox="1">
            <a:spLocks noChangeArrowheads="1"/>
          </p:cNvSpPr>
          <p:nvPr/>
        </p:nvSpPr>
        <p:spPr bwMode="auto">
          <a:xfrm>
            <a:off x="4876800" y="5867400"/>
            <a:ext cx="14478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Owl</a:t>
            </a:r>
            <a:r>
              <a:rPr lang="en-US">
                <a:latin typeface="Calibri" pitchFamily="34" charset="0"/>
              </a:rPr>
              <a:t> </a:t>
            </a:r>
            <a:r>
              <a:rPr lang="en-US">
                <a:solidFill>
                  <a:schemeClr val="bg1"/>
                </a:solidFill>
                <a:latin typeface="Calibri" pitchFamily="34" charset="0"/>
              </a:rPr>
              <a:t>Keystone</a:t>
            </a:r>
          </a:p>
        </p:txBody>
      </p:sp>
      <p:sp>
        <p:nvSpPr>
          <p:cNvPr id="7185" name="TextBox 18"/>
          <p:cNvSpPr txBox="1">
            <a:spLocks noChangeArrowheads="1"/>
          </p:cNvSpPr>
          <p:nvPr/>
        </p:nvSpPr>
        <p:spPr bwMode="auto">
          <a:xfrm>
            <a:off x="7086600" y="5907088"/>
            <a:ext cx="17526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Bust of John MacArthur, Jr.</a:t>
            </a:r>
          </a:p>
        </p:txBody>
      </p:sp>
      <p:pic>
        <p:nvPicPr>
          <p:cNvPr id="20" name="~PP438.WAV">
            <a:hlinkClick r:id="" action="ppaction://media"/>
          </p:cNvPr>
          <p:cNvPicPr>
            <a:picLocks noRot="1" noChangeAspect="1"/>
          </p:cNvPicPr>
          <p:nvPr>
            <a:wavAudioFile r:embed="rId1" name="~PP438.WAV"/>
          </p:nvPr>
        </p:nvPicPr>
        <p:blipFill>
          <a:blip r:embed="rId11"/>
          <a:stretch>
            <a:fillRect/>
          </a:stretch>
        </p:blipFill>
        <p:spPr>
          <a:xfrm>
            <a:off x="8696325" y="6410325"/>
            <a:ext cx="304800" cy="304800"/>
          </a:xfrm>
          <a:prstGeom prst="rect">
            <a:avLst/>
          </a:prstGeom>
        </p:spPr>
      </p:pic>
    </p:spTree>
  </p:cSld>
  <p:clrMapOvr>
    <a:masterClrMapping/>
  </p:clrMapOvr>
  <p:transition advTm="140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West Face </a:t>
            </a:r>
          </a:p>
        </p:txBody>
      </p:sp>
      <p:sp>
        <p:nvSpPr>
          <p:cNvPr id="3" name="Content Placeholder 2"/>
          <p:cNvSpPr>
            <a:spLocks noGrp="1"/>
          </p:cNvSpPr>
          <p:nvPr>
            <p:ph idx="1"/>
          </p:nvPr>
        </p:nvSpPr>
        <p:spPr/>
        <p:txBody>
          <a:bodyPr rtlCol="0">
            <a:normAutofit fontScale="92500" lnSpcReduction="20000"/>
          </a:bodyPr>
          <a:lstStyle/>
          <a:p>
            <a:pPr fontAlgn="auto">
              <a:spcAft>
                <a:spcPts val="0"/>
              </a:spcAft>
              <a:defRPr/>
            </a:pPr>
            <a:r>
              <a:rPr lang="en-US" dirty="0" smtClean="0"/>
              <a:t>The West Face of City Hall is also known as the prisoner’s entrance. This side of the building illustrates messages of repentance and prayer for the prisoners. It is designed to help them realize that there are other paths to choose and that they should repent for their actions. This side also faces the west towards the new frontier, which is quite appropriate for those who are walking through the entrance. Sculptures of Native Americans represent the cultures found to the west of the city of Philadelphia.</a:t>
            </a:r>
          </a:p>
        </p:txBody>
      </p:sp>
      <p:pic>
        <p:nvPicPr>
          <p:cNvPr id="6" name="~PP2349.WAV">
            <a:hlinkClick r:id="" action="ppaction://media"/>
          </p:cNvPr>
          <p:cNvPicPr>
            <a:picLocks noRot="1" noChangeAspect="1"/>
          </p:cNvPicPr>
          <p:nvPr>
            <a:wavAudioFile r:embed="rId1" name="~PP2349.WAV"/>
          </p:nvPr>
        </p:nvPicPr>
        <p:blipFill>
          <a:blip r:embed="rId3"/>
          <a:stretch>
            <a:fillRect/>
          </a:stretch>
        </p:blipFill>
        <p:spPr>
          <a:xfrm>
            <a:off x="8696325" y="6410325"/>
            <a:ext cx="304800" cy="304800"/>
          </a:xfrm>
          <a:prstGeom prst="rect">
            <a:avLst/>
          </a:prstGeom>
        </p:spPr>
      </p:pic>
    </p:spTree>
  </p:cSld>
  <p:clrMapOvr>
    <a:masterClrMapping/>
  </p:clrMapOvr>
  <p:transition advTm="3455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Content Placeholder 3" descr="america group.jpg"/>
          <p:cNvPicPr>
            <a:picLocks noGrp="1" noChangeAspect="1"/>
          </p:cNvPicPr>
          <p:nvPr>
            <p:ph idx="1"/>
          </p:nvPr>
        </p:nvPicPr>
        <p:blipFill>
          <a:blip r:embed="rId3"/>
          <a:srcRect/>
          <a:stretch>
            <a:fillRect/>
          </a:stretch>
        </p:blipFill>
        <p:spPr>
          <a:xfrm>
            <a:off x="0" y="0"/>
            <a:ext cx="4095750" cy="3276600"/>
          </a:xfrm>
        </p:spPr>
      </p:pic>
      <p:pic>
        <p:nvPicPr>
          <p:cNvPr id="9219" name="Picture 4" descr="repentance.jpg"/>
          <p:cNvPicPr>
            <a:picLocks noChangeAspect="1"/>
          </p:cNvPicPr>
          <p:nvPr/>
        </p:nvPicPr>
        <p:blipFill>
          <a:blip r:embed="rId4"/>
          <a:srcRect/>
          <a:stretch>
            <a:fillRect/>
          </a:stretch>
        </p:blipFill>
        <p:spPr bwMode="auto">
          <a:xfrm>
            <a:off x="4038600" y="0"/>
            <a:ext cx="2743200" cy="3305175"/>
          </a:xfrm>
          <a:prstGeom prst="rect">
            <a:avLst/>
          </a:prstGeom>
          <a:noFill/>
          <a:ln w="9525">
            <a:noFill/>
            <a:miter lim="800000"/>
            <a:headEnd/>
            <a:tailEnd/>
          </a:ln>
        </p:spPr>
      </p:pic>
      <p:pic>
        <p:nvPicPr>
          <p:cNvPr id="9220" name="Picture 5" descr="commerce.jpg"/>
          <p:cNvPicPr>
            <a:picLocks noChangeAspect="1"/>
          </p:cNvPicPr>
          <p:nvPr/>
        </p:nvPicPr>
        <p:blipFill>
          <a:blip r:embed="rId5"/>
          <a:srcRect/>
          <a:stretch>
            <a:fillRect/>
          </a:stretch>
        </p:blipFill>
        <p:spPr bwMode="auto">
          <a:xfrm>
            <a:off x="0" y="3276600"/>
            <a:ext cx="2667000" cy="1752600"/>
          </a:xfrm>
          <a:prstGeom prst="rect">
            <a:avLst/>
          </a:prstGeom>
          <a:noFill/>
          <a:ln w="9525">
            <a:noFill/>
            <a:miter lim="800000"/>
            <a:headEnd/>
            <a:tailEnd/>
          </a:ln>
        </p:spPr>
      </p:pic>
      <p:pic>
        <p:nvPicPr>
          <p:cNvPr id="9221" name="Picture 6" descr="sympathy.jpg"/>
          <p:cNvPicPr>
            <a:picLocks noChangeAspect="1"/>
          </p:cNvPicPr>
          <p:nvPr/>
        </p:nvPicPr>
        <p:blipFill>
          <a:blip r:embed="rId6"/>
          <a:srcRect/>
          <a:stretch>
            <a:fillRect/>
          </a:stretch>
        </p:blipFill>
        <p:spPr bwMode="auto">
          <a:xfrm>
            <a:off x="0" y="5029200"/>
            <a:ext cx="2667000" cy="1828800"/>
          </a:xfrm>
          <a:prstGeom prst="rect">
            <a:avLst/>
          </a:prstGeom>
          <a:noFill/>
          <a:ln w="9525">
            <a:noFill/>
            <a:miter lim="800000"/>
            <a:headEnd/>
            <a:tailEnd/>
          </a:ln>
        </p:spPr>
      </p:pic>
      <p:pic>
        <p:nvPicPr>
          <p:cNvPr id="9222" name="Picture 7" descr="cityseal.jpg"/>
          <p:cNvPicPr>
            <a:picLocks noChangeAspect="1"/>
          </p:cNvPicPr>
          <p:nvPr/>
        </p:nvPicPr>
        <p:blipFill>
          <a:blip r:embed="rId7"/>
          <a:srcRect/>
          <a:stretch>
            <a:fillRect/>
          </a:stretch>
        </p:blipFill>
        <p:spPr bwMode="auto">
          <a:xfrm>
            <a:off x="2667000" y="3276600"/>
            <a:ext cx="4324350" cy="3581400"/>
          </a:xfrm>
          <a:prstGeom prst="rect">
            <a:avLst/>
          </a:prstGeom>
          <a:noFill/>
          <a:ln w="9525">
            <a:noFill/>
            <a:miter lim="800000"/>
            <a:headEnd/>
            <a:tailEnd/>
          </a:ln>
        </p:spPr>
      </p:pic>
      <p:pic>
        <p:nvPicPr>
          <p:cNvPr id="9223" name="Picture 8" descr="native american female.jpg"/>
          <p:cNvPicPr>
            <a:picLocks noChangeAspect="1"/>
          </p:cNvPicPr>
          <p:nvPr/>
        </p:nvPicPr>
        <p:blipFill>
          <a:blip r:embed="rId8"/>
          <a:srcRect/>
          <a:stretch>
            <a:fillRect/>
          </a:stretch>
        </p:blipFill>
        <p:spPr bwMode="auto">
          <a:xfrm>
            <a:off x="6781800" y="0"/>
            <a:ext cx="2362200" cy="3305175"/>
          </a:xfrm>
          <a:prstGeom prst="rect">
            <a:avLst/>
          </a:prstGeom>
          <a:noFill/>
          <a:ln w="9525">
            <a:noFill/>
            <a:miter lim="800000"/>
            <a:headEnd/>
            <a:tailEnd/>
          </a:ln>
        </p:spPr>
      </p:pic>
      <p:pic>
        <p:nvPicPr>
          <p:cNvPr id="9224" name="Picture 9" descr="native american ,male.jpg"/>
          <p:cNvPicPr>
            <a:picLocks noChangeAspect="1"/>
          </p:cNvPicPr>
          <p:nvPr/>
        </p:nvPicPr>
        <p:blipFill>
          <a:blip r:embed="rId9"/>
          <a:srcRect/>
          <a:stretch>
            <a:fillRect/>
          </a:stretch>
        </p:blipFill>
        <p:spPr bwMode="auto">
          <a:xfrm>
            <a:off x="6781800" y="3276600"/>
            <a:ext cx="2362200" cy="3581400"/>
          </a:xfrm>
          <a:prstGeom prst="rect">
            <a:avLst/>
          </a:prstGeom>
          <a:noFill/>
          <a:ln w="9525">
            <a:noFill/>
            <a:miter lim="800000"/>
            <a:headEnd/>
            <a:tailEnd/>
          </a:ln>
        </p:spPr>
      </p:pic>
      <p:sp>
        <p:nvSpPr>
          <p:cNvPr id="9225" name="TextBox 10"/>
          <p:cNvSpPr txBox="1">
            <a:spLocks noChangeArrowheads="1"/>
          </p:cNvSpPr>
          <p:nvPr/>
        </p:nvSpPr>
        <p:spPr bwMode="auto">
          <a:xfrm>
            <a:off x="228600" y="228600"/>
            <a:ext cx="1752600" cy="369888"/>
          </a:xfrm>
          <a:prstGeom prst="rect">
            <a:avLst/>
          </a:prstGeom>
          <a:noFill/>
          <a:ln w="9525">
            <a:noFill/>
            <a:miter lim="800000"/>
            <a:headEnd/>
            <a:tailEnd/>
          </a:ln>
        </p:spPr>
        <p:txBody>
          <a:bodyPr>
            <a:spAutoFit/>
          </a:bodyPr>
          <a:lstStyle/>
          <a:p>
            <a:r>
              <a:rPr lang="en-US">
                <a:solidFill>
                  <a:schemeClr val="bg1"/>
                </a:solidFill>
                <a:latin typeface="Calibri" pitchFamily="34" charset="0"/>
              </a:rPr>
              <a:t>America Group</a:t>
            </a:r>
          </a:p>
        </p:txBody>
      </p:sp>
      <p:sp>
        <p:nvSpPr>
          <p:cNvPr id="9226" name="TextBox 11"/>
          <p:cNvSpPr txBox="1">
            <a:spLocks noChangeArrowheads="1"/>
          </p:cNvSpPr>
          <p:nvPr/>
        </p:nvSpPr>
        <p:spPr bwMode="auto">
          <a:xfrm>
            <a:off x="4114800" y="2249488"/>
            <a:ext cx="1350963" cy="646112"/>
          </a:xfrm>
          <a:prstGeom prst="rect">
            <a:avLst/>
          </a:prstGeom>
          <a:noFill/>
          <a:ln w="9525">
            <a:noFill/>
            <a:miter lim="800000"/>
            <a:headEnd/>
            <a:tailEnd/>
          </a:ln>
        </p:spPr>
        <p:txBody>
          <a:bodyPr wrap="none">
            <a:spAutoFit/>
          </a:bodyPr>
          <a:lstStyle/>
          <a:p>
            <a:pPr algn="ctr"/>
            <a:r>
              <a:rPr lang="en-US">
                <a:solidFill>
                  <a:schemeClr val="bg1"/>
                </a:solidFill>
                <a:latin typeface="Calibri" pitchFamily="34" charset="0"/>
              </a:rPr>
              <a:t>Repentance </a:t>
            </a:r>
          </a:p>
          <a:p>
            <a:pPr algn="ctr"/>
            <a:r>
              <a:rPr lang="en-US">
                <a:solidFill>
                  <a:schemeClr val="bg1"/>
                </a:solidFill>
                <a:latin typeface="Calibri" pitchFamily="34" charset="0"/>
              </a:rPr>
              <a:t>Relief</a:t>
            </a:r>
          </a:p>
        </p:txBody>
      </p:sp>
      <p:sp>
        <p:nvSpPr>
          <p:cNvPr id="9227" name="TextBox 12"/>
          <p:cNvSpPr txBox="1">
            <a:spLocks noChangeArrowheads="1"/>
          </p:cNvSpPr>
          <p:nvPr/>
        </p:nvSpPr>
        <p:spPr bwMode="auto">
          <a:xfrm>
            <a:off x="7010400" y="2971800"/>
            <a:ext cx="19050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Native American Female and Male</a:t>
            </a:r>
          </a:p>
        </p:txBody>
      </p:sp>
      <p:sp>
        <p:nvSpPr>
          <p:cNvPr id="9228" name="TextBox 13"/>
          <p:cNvSpPr txBox="1">
            <a:spLocks noChangeArrowheads="1"/>
          </p:cNvSpPr>
          <p:nvPr/>
        </p:nvSpPr>
        <p:spPr bwMode="auto">
          <a:xfrm>
            <a:off x="3352800" y="3657600"/>
            <a:ext cx="2819400" cy="369888"/>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City Seal</a:t>
            </a:r>
          </a:p>
        </p:txBody>
      </p:sp>
      <p:sp>
        <p:nvSpPr>
          <p:cNvPr id="9229" name="TextBox 14"/>
          <p:cNvSpPr txBox="1">
            <a:spLocks noChangeArrowheads="1"/>
          </p:cNvSpPr>
          <p:nvPr/>
        </p:nvSpPr>
        <p:spPr bwMode="auto">
          <a:xfrm>
            <a:off x="304800" y="4154488"/>
            <a:ext cx="22098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Male and Female Commerce Relief</a:t>
            </a:r>
          </a:p>
        </p:txBody>
      </p:sp>
      <p:sp>
        <p:nvSpPr>
          <p:cNvPr id="9230" name="TextBox 15"/>
          <p:cNvSpPr txBox="1">
            <a:spLocks noChangeArrowheads="1"/>
          </p:cNvSpPr>
          <p:nvPr/>
        </p:nvSpPr>
        <p:spPr bwMode="auto">
          <a:xfrm>
            <a:off x="1524000" y="6411913"/>
            <a:ext cx="1447800" cy="369887"/>
          </a:xfrm>
          <a:prstGeom prst="rect">
            <a:avLst/>
          </a:prstGeom>
          <a:noFill/>
          <a:ln w="9525">
            <a:noFill/>
            <a:miter lim="800000"/>
            <a:headEnd/>
            <a:tailEnd/>
          </a:ln>
        </p:spPr>
        <p:txBody>
          <a:bodyPr>
            <a:spAutoFit/>
          </a:bodyPr>
          <a:lstStyle/>
          <a:p>
            <a:r>
              <a:rPr lang="en-US">
                <a:solidFill>
                  <a:schemeClr val="bg1"/>
                </a:solidFill>
                <a:latin typeface="Calibri" pitchFamily="34" charset="0"/>
              </a:rPr>
              <a:t>Sympathy</a:t>
            </a:r>
          </a:p>
        </p:txBody>
      </p:sp>
      <p:pic>
        <p:nvPicPr>
          <p:cNvPr id="18" name="~PP2089.WAV">
            <a:hlinkClick r:id="" action="ppaction://media"/>
          </p:cNvPr>
          <p:cNvPicPr>
            <a:picLocks noRot="1" noChangeAspect="1"/>
          </p:cNvPicPr>
          <p:nvPr>
            <a:wavAudioFile r:embed="rId1" name="~PP2089.WAV"/>
          </p:nvPr>
        </p:nvPicPr>
        <p:blipFill>
          <a:blip r:embed="rId10"/>
          <a:stretch>
            <a:fillRect/>
          </a:stretch>
        </p:blipFill>
        <p:spPr>
          <a:xfrm>
            <a:off x="8696325" y="6410325"/>
            <a:ext cx="304800" cy="304800"/>
          </a:xfrm>
          <a:prstGeom prst="rect">
            <a:avLst/>
          </a:prstGeom>
        </p:spPr>
      </p:pic>
    </p:spTree>
  </p:cSld>
  <p:clrMapOvr>
    <a:masterClrMapping/>
  </p:clrMapOvr>
  <p:transition advTm="118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West Portal</a:t>
            </a:r>
          </a:p>
        </p:txBody>
      </p:sp>
      <p:sp>
        <p:nvSpPr>
          <p:cNvPr id="3" name="Content Placeholder 2"/>
          <p:cNvSpPr>
            <a:spLocks noGrp="1"/>
          </p:cNvSpPr>
          <p:nvPr>
            <p:ph idx="1"/>
          </p:nvPr>
        </p:nvSpPr>
        <p:spPr/>
        <p:txBody>
          <a:bodyPr rtlCol="0">
            <a:normAutofit lnSpcReduction="10000"/>
          </a:bodyPr>
          <a:lstStyle/>
          <a:p>
            <a:pPr fontAlgn="auto">
              <a:spcAft>
                <a:spcPts val="0"/>
              </a:spcAft>
              <a:defRPr/>
            </a:pPr>
            <a:r>
              <a:rPr lang="en-US" dirty="0" smtClean="0"/>
              <a:t>The West Portal is the smallest and least decorative of the four portals found in City Hall. This was where prisoners were escorted into City Hall by horse drawn vans. The few sculptures found in this portal represent demons and sorrow. Also, a fixture known as “Sputnik’s Light”, which was added during the 50’s, is an eye-catching fixture, most likely because it does not fit in with the rest of the theme.</a:t>
            </a:r>
          </a:p>
        </p:txBody>
      </p:sp>
      <p:pic>
        <p:nvPicPr>
          <p:cNvPr id="7" name="~PP365.WAV">
            <a:hlinkClick r:id="" action="ppaction://media"/>
          </p:cNvPr>
          <p:cNvPicPr>
            <a:picLocks noRot="1" noChangeAspect="1"/>
          </p:cNvPicPr>
          <p:nvPr>
            <a:wavAudioFile r:embed="rId1" name="~PP365.WAV"/>
          </p:nvPr>
        </p:nvPicPr>
        <p:blipFill>
          <a:blip r:embed="rId3"/>
          <a:stretch>
            <a:fillRect/>
          </a:stretch>
        </p:blipFill>
        <p:spPr>
          <a:xfrm>
            <a:off x="8696325" y="6410325"/>
            <a:ext cx="304800" cy="304800"/>
          </a:xfrm>
          <a:prstGeom prst="rect">
            <a:avLst/>
          </a:prstGeom>
        </p:spPr>
      </p:pic>
    </p:spTree>
  </p:cSld>
  <p:clrMapOvr>
    <a:masterClrMapping/>
  </p:clrMapOvr>
  <p:transition advTm="308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7"/>
</p:tagLst>
</file>

<file path=ppt/tags/tag2.xml><?xml version="1.0" encoding="utf-8"?>
<p:tagLst xmlns:a="http://schemas.openxmlformats.org/drawingml/2006/main" xmlns:r="http://schemas.openxmlformats.org/officeDocument/2006/relationships" xmlns:p="http://schemas.openxmlformats.org/presentationml/2006/main">
  <p:tag name="TIMING" val="|2.1|4.6|3.1"/>
</p:tagLst>
</file>

<file path=ppt/tags/tag3.xml><?xml version="1.0" encoding="utf-8"?>
<p:tagLst xmlns:a="http://schemas.openxmlformats.org/drawingml/2006/main" xmlns:r="http://schemas.openxmlformats.org/officeDocument/2006/relationships" xmlns:p="http://schemas.openxmlformats.org/presentationml/2006/main">
  <p:tag name="TIMING" val="|2.8|9.2|2.7"/>
</p:tagLst>
</file>

<file path=ppt/tags/tag4.xml><?xml version="1.0" encoding="utf-8"?>
<p:tagLst xmlns:a="http://schemas.openxmlformats.org/drawingml/2006/main" xmlns:r="http://schemas.openxmlformats.org/officeDocument/2006/relationships" xmlns:p="http://schemas.openxmlformats.org/presentationml/2006/main">
  <p:tag name="TIMING" val="|1.7|5.5|3.1|1.3|1.6|0.9|1.4|1"/>
</p:tagLst>
</file>

<file path=ppt/tags/tag5.xml><?xml version="1.0" encoding="utf-8"?>
<p:tagLst xmlns:a="http://schemas.openxmlformats.org/drawingml/2006/main" xmlns:r="http://schemas.openxmlformats.org/officeDocument/2006/relationships" xmlns:p="http://schemas.openxmlformats.org/presentationml/2006/main">
  <p:tag name="TIMING"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633</Words>
  <Application>Microsoft Office PowerPoint</Application>
  <PresentationFormat>On-screen Show (4:3)</PresentationFormat>
  <Paragraphs>63</Paragraphs>
  <Slides>15</Slides>
  <Notes>2</Notes>
  <HiddenSlides>0</HiddenSlides>
  <MMClips>15</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Our Field Trip to City Hall Amy Henderson, Kathleen Stanton, Nicole Barone</vt:lpstr>
      <vt:lpstr>Slide 2</vt:lpstr>
      <vt:lpstr>South Face</vt:lpstr>
      <vt:lpstr>Slide 4</vt:lpstr>
      <vt:lpstr>South Portal</vt:lpstr>
      <vt:lpstr>Slide 6</vt:lpstr>
      <vt:lpstr>West Face </vt:lpstr>
      <vt:lpstr>Slide 8</vt:lpstr>
      <vt:lpstr>West Portal</vt:lpstr>
      <vt:lpstr>Slide 10</vt:lpstr>
      <vt:lpstr>North Face of City Hall</vt:lpstr>
      <vt:lpstr>North Face Caryatids</vt:lpstr>
      <vt:lpstr>North Face Theme</vt:lpstr>
      <vt:lpstr>Commerce and Trade Relief</vt:lpstr>
      <vt:lpstr>Slide 15</vt:lpstr>
    </vt:vector>
  </TitlesOfParts>
  <Company>Holy Family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Field Trip to City Hall Amy Henderson, Kathleen Stanton, Nicole Barone</dc:title>
  <dc:creator>Information Systems</dc:creator>
  <cp:lastModifiedBy>Information Systems</cp:lastModifiedBy>
  <cp:revision>1</cp:revision>
  <dcterms:created xsi:type="dcterms:W3CDTF">2009-03-23T22:58:55Z</dcterms:created>
  <dcterms:modified xsi:type="dcterms:W3CDTF">2009-03-23T23:05:34Z</dcterms:modified>
</cp:coreProperties>
</file>