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4.xml" ContentType="application/vnd.openxmlformats-officedocument.presentationml.tags+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tags/tag2.xml" ContentType="application/vnd.openxmlformats-officedocument.presentationml.tags+xml"/>
  <Override PartName="/ppt/tags/tag3.xml" ContentType="application/vnd.openxmlformats-officedocument.presentationml.tags+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tags/tag1.xml" ContentType="application/vnd.openxmlformats-officedocument.presentationml.tags+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7" d="100"/>
          <a:sy n="67" d="100"/>
        </p:scale>
        <p:origin x="-606" y="-10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9B5102-C126-457F-9C2A-697AEAFB0B26}" type="datetimeFigureOut">
              <a:rPr lang="en-US" smtClean="0"/>
              <a:t>3/23/2009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9B5102-C126-457F-9C2A-697AEAFB0B26}" type="datetimeFigureOut">
              <a:rPr lang="en-US" smtClean="0"/>
              <a:t>3/23/2009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9B5102-C126-457F-9C2A-697AEAFB0B26}" type="datetimeFigureOut">
              <a:rPr lang="en-US" smtClean="0"/>
              <a:t>3/23/2009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9B5102-C126-457F-9C2A-697AEAFB0B26}" type="datetimeFigureOut">
              <a:rPr lang="en-US" smtClean="0"/>
              <a:t>3/23/2009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9B5102-C126-457F-9C2A-697AEAFB0B26}" type="datetimeFigureOut">
              <a:rPr lang="en-US" smtClean="0"/>
              <a:t>3/23/2009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9B5102-C126-457F-9C2A-697AEAFB0B26}" type="datetimeFigureOut">
              <a:rPr lang="en-US" smtClean="0"/>
              <a:t>3/23/2009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9B5102-C126-457F-9C2A-697AEAFB0B26}" type="datetimeFigureOut">
              <a:rPr lang="en-US" smtClean="0"/>
              <a:t>3/23/2009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9B5102-C126-457F-9C2A-697AEAFB0B26}" type="datetimeFigureOut">
              <a:rPr lang="en-US" smtClean="0"/>
              <a:t>3/23/2009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9B5102-C126-457F-9C2A-697AEAFB0B26}" type="datetimeFigureOut">
              <a:rPr lang="en-US" smtClean="0"/>
              <a:t>3/23/2009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9B5102-C126-457F-9C2A-697AEAFB0B26}" type="datetimeFigureOut">
              <a:rPr lang="en-US" smtClean="0"/>
              <a:t>3/23/2009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9B5102-C126-457F-9C2A-697AEAFB0B26}" type="datetimeFigureOut">
              <a:rPr lang="en-US" smtClean="0"/>
              <a:t>3/23/2009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44C7C7E-FA5E-4A5D-BDA0-07C8666358E6}"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9B5102-C126-457F-9C2A-697AEAFB0B26}" type="datetimeFigureOut">
              <a:rPr lang="en-US" smtClean="0"/>
              <a:t>3/23/2009</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44C7C7E-FA5E-4A5D-BDA0-07C8666358E6}"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audio1.wav"/><Relationship Id="rId1" Type="http://schemas.openxmlformats.org/officeDocument/2006/relationships/tags" Target="../tags/tag1.xml"/><Relationship Id="rId6" Type="http://schemas.openxmlformats.org/officeDocument/2006/relationships/image" Target="../media/image3.jpeg"/><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slideLayout" Target="../slideLayouts/slideLayout7.xml"/><Relationship Id="rId1" Type="http://schemas.openxmlformats.org/officeDocument/2006/relationships/audio" Target="../media/audio10.wav"/><Relationship Id="rId5" Type="http://schemas.openxmlformats.org/officeDocument/2006/relationships/image" Target="../media/image4.png"/><Relationship Id="rId4" Type="http://schemas.openxmlformats.org/officeDocument/2006/relationships/hyperlink" Target="http://www.philly.com/inquirer/multimedia/8023212.html" TargetMode="External"/></Relationships>
</file>

<file path=ppt/slides/_rels/slide11.xml.rels><?xml version="1.0" encoding="UTF-8" standalone="yes"?>
<Relationships xmlns="http://schemas.openxmlformats.org/package/2006/relationships"><Relationship Id="rId3" Type="http://schemas.openxmlformats.org/officeDocument/2006/relationships/hyperlink" Target="http://www.rockyou.com/show_my_gallery.php?source=ppsl&amp;instanceid=134502679" TargetMode="External"/><Relationship Id="rId2" Type="http://schemas.openxmlformats.org/officeDocument/2006/relationships/slideLayout" Target="../slideLayouts/slideLayout2.xml"/><Relationship Id="rId1" Type="http://schemas.openxmlformats.org/officeDocument/2006/relationships/audio" Target="../media/audio11.wav"/><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audio" Target="../media/audio2.wav"/><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2.xml"/><Relationship Id="rId1" Type="http://schemas.openxmlformats.org/officeDocument/2006/relationships/audio" Target="../media/audio3.wav"/><Relationship Id="rId6" Type="http://schemas.openxmlformats.org/officeDocument/2006/relationships/image" Target="../media/image4.png"/><Relationship Id="rId5" Type="http://schemas.openxmlformats.org/officeDocument/2006/relationships/image" Target="../media/image8.jpeg"/><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audio4.wav"/><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10.jpeg"/><Relationship Id="rId4" Type="http://schemas.openxmlformats.org/officeDocument/2006/relationships/image" Target="../media/image9.gif"/></Relationships>
</file>

<file path=ppt/slides/_rels/slide5.xml.rels><?xml version="1.0" encoding="UTF-8" standalone="yes"?>
<Relationships xmlns="http://schemas.openxmlformats.org/package/2006/relationships"><Relationship Id="rId3" Type="http://schemas.openxmlformats.org/officeDocument/2006/relationships/hyperlink" Target="http://ajaxelectric.com/cityhall/Mainframeset.html" TargetMode="External"/><Relationship Id="rId7"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audio" Target="../media/audio5.wav"/><Relationship Id="rId6" Type="http://schemas.openxmlformats.org/officeDocument/2006/relationships/image" Target="../media/image13.jpeg"/><Relationship Id="rId5" Type="http://schemas.openxmlformats.org/officeDocument/2006/relationships/image" Target="../media/image12.jpeg"/><Relationship Id="rId4" Type="http://schemas.openxmlformats.org/officeDocument/2006/relationships/image" Target="../media/image11.gif"/></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audio6.wav"/><Relationship Id="rId1" Type="http://schemas.openxmlformats.org/officeDocument/2006/relationships/tags" Target="../tags/tag3.xml"/><Relationship Id="rId5" Type="http://schemas.openxmlformats.org/officeDocument/2006/relationships/image" Target="../media/image4.pn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18.jpeg"/><Relationship Id="rId2" Type="http://schemas.openxmlformats.org/officeDocument/2006/relationships/audio" Target="../media/audio7.wav"/><Relationship Id="rId1" Type="http://schemas.openxmlformats.org/officeDocument/2006/relationships/tags" Target="../tags/tag4.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media/audio8.wav"/><Relationship Id="rId6" Type="http://schemas.openxmlformats.org/officeDocument/2006/relationships/image" Target="../media/image4.png"/><Relationship Id="rId5" Type="http://schemas.openxmlformats.org/officeDocument/2006/relationships/image" Target="../media/image21.jpeg"/><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slideLayout" Target="../slideLayouts/slideLayout2.xml"/><Relationship Id="rId1" Type="http://schemas.openxmlformats.org/officeDocument/2006/relationships/audio" Target="../media/audio9.wav"/><Relationship Id="rId5" Type="http://schemas.openxmlformats.org/officeDocument/2006/relationships/image" Target="../media/image4.png"/><Relationship Id="rId4" Type="http://schemas.openxmlformats.org/officeDocument/2006/relationships/image" Target="../media/image2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265238"/>
          </a:xfrm>
        </p:spPr>
        <p:txBody>
          <a:bodyPr>
            <a:normAutofit fontScale="90000"/>
          </a:bodyPr>
          <a:lstStyle/>
          <a:p>
            <a:r>
              <a:rPr lang="en-US" dirty="0" smtClean="0"/>
              <a:t>The Caucus Room</a:t>
            </a:r>
            <a:br>
              <a:rPr lang="en-US" dirty="0" smtClean="0"/>
            </a:br>
            <a:endParaRPr lang="en-US" dirty="0"/>
          </a:p>
        </p:txBody>
      </p:sp>
      <p:sp>
        <p:nvSpPr>
          <p:cNvPr id="9" name="TextBox 8"/>
          <p:cNvSpPr txBox="1"/>
          <p:nvPr/>
        </p:nvSpPr>
        <p:spPr>
          <a:xfrm>
            <a:off x="0" y="1066800"/>
            <a:ext cx="3581400" cy="1754326"/>
          </a:xfrm>
          <a:prstGeom prst="rect">
            <a:avLst/>
          </a:prstGeom>
          <a:noFill/>
        </p:spPr>
        <p:txBody>
          <a:bodyPr wrap="square" rtlCol="0">
            <a:spAutoFit/>
          </a:bodyPr>
          <a:lstStyle/>
          <a:p>
            <a:endParaRPr lang="en-US" dirty="0" smtClean="0"/>
          </a:p>
          <a:p>
            <a:r>
              <a:rPr lang="en-US" dirty="0" smtClean="0"/>
              <a:t>The mural on the right represents Law and Justice.   The cornerstones in the Caucus Room represent the four stages of humankind by the four seasons.  </a:t>
            </a:r>
          </a:p>
        </p:txBody>
      </p:sp>
      <p:pic>
        <p:nvPicPr>
          <p:cNvPr id="4" name="Content Placeholder 3" descr="caucusmosaic.jpg"/>
          <p:cNvPicPr>
            <a:picLocks noGrp="1" noChangeAspect="1"/>
          </p:cNvPicPr>
          <p:nvPr>
            <p:ph idx="1"/>
          </p:nvPr>
        </p:nvPicPr>
        <p:blipFill>
          <a:blip r:embed="rId4"/>
          <a:stretch>
            <a:fillRect/>
          </a:stretch>
        </p:blipFill>
        <p:spPr>
          <a:xfrm>
            <a:off x="3657600" y="685800"/>
            <a:ext cx="5486400" cy="3429000"/>
          </a:xfrm>
        </p:spPr>
      </p:pic>
      <p:pic>
        <p:nvPicPr>
          <p:cNvPr id="12" name="Content Placeholder 6" descr="caucus table2.jpg"/>
          <p:cNvPicPr>
            <a:picLocks noChangeAspect="1"/>
          </p:cNvPicPr>
          <p:nvPr/>
        </p:nvPicPr>
        <p:blipFill>
          <a:blip r:embed="rId5"/>
          <a:stretch>
            <a:fillRect/>
          </a:stretch>
        </p:blipFill>
        <p:spPr>
          <a:xfrm>
            <a:off x="3657600" y="4191000"/>
            <a:ext cx="5486400" cy="2667000"/>
          </a:xfrm>
          <a:prstGeom prst="rect">
            <a:avLst/>
          </a:prstGeom>
        </p:spPr>
      </p:pic>
      <p:pic>
        <p:nvPicPr>
          <p:cNvPr id="13" name="Picture 12" descr="agesandseasons.JPG"/>
          <p:cNvPicPr>
            <a:picLocks noChangeAspect="1"/>
          </p:cNvPicPr>
          <p:nvPr/>
        </p:nvPicPr>
        <p:blipFill>
          <a:blip r:embed="rId6"/>
          <a:stretch>
            <a:fillRect/>
          </a:stretch>
        </p:blipFill>
        <p:spPr>
          <a:xfrm>
            <a:off x="152400" y="2819400"/>
            <a:ext cx="3491892" cy="4038600"/>
          </a:xfrm>
          <a:prstGeom prst="rect">
            <a:avLst/>
          </a:prstGeom>
        </p:spPr>
      </p:pic>
      <p:pic>
        <p:nvPicPr>
          <p:cNvPr id="8" name="~PP3033.WAV">
            <a:hlinkClick r:id="" action="ppaction://media"/>
          </p:cNvPr>
          <p:cNvPicPr>
            <a:picLocks noRot="1" noChangeAspect="1"/>
          </p:cNvPicPr>
          <p:nvPr>
            <a:wavAudioFile r:embed="rId2" name="~PP3033.WAV"/>
          </p:nvPr>
        </p:nvPicPr>
        <p:blipFill>
          <a:blip r:embed="rId7"/>
          <a:stretch>
            <a:fillRect/>
          </a:stretch>
        </p:blipFill>
        <p:spPr>
          <a:xfrm>
            <a:off x="8696325" y="6410325"/>
            <a:ext cx="304800" cy="304800"/>
          </a:xfrm>
          <a:prstGeom prst="rect">
            <a:avLst/>
          </a:prstGeom>
        </p:spPr>
      </p:pic>
    </p:spTree>
    <p:custDataLst>
      <p:tags r:id="rId1"/>
    </p:custDataLst>
  </p:cSld>
  <p:clrMapOvr>
    <a:masterClrMapping/>
  </p:clrMapOvr>
  <p:transition advTm="286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4"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heel(4)">
                                      <p:cBhvr>
                                        <p:cTn id="11" dur="2000"/>
                                        <p:tgtEl>
                                          <p:spTgt spid="12"/>
                                        </p:tgtEl>
                                      </p:cBhvr>
                                    </p:animEffect>
                                  </p:childTnLst>
                                </p:cTn>
                              </p:par>
                            </p:childTnLst>
                          </p:cTn>
                        </p:par>
                      </p:childTnLst>
                    </p:cTn>
                  </p:par>
                  <p:par>
                    <p:cTn id="12" fill="hold">
                      <p:stCondLst>
                        <p:cond delay="indefinite"/>
                      </p:stCondLst>
                      <p:childTnLst>
                        <p:par>
                          <p:cTn id="13" fill="hold">
                            <p:stCondLst>
                              <p:cond delay="0"/>
                            </p:stCondLst>
                            <p:childTnLst>
                              <p:par>
                                <p:cTn id="14" presetID="21" presetClass="entr" presetSubtype="4"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heel(4)">
                                      <p:cBhvr>
                                        <p:cTn id="16" dur="20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4" fill="hold"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heel(4)">
                                      <p:cBhvr>
                                        <p:cTn id="21"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2"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lazamodel2.jpg"/>
          <p:cNvPicPr>
            <a:picLocks noChangeAspect="1"/>
          </p:cNvPicPr>
          <p:nvPr/>
        </p:nvPicPr>
        <p:blipFill>
          <a:blip r:embed="rId3"/>
          <a:stretch>
            <a:fillRect/>
          </a:stretch>
        </p:blipFill>
        <p:spPr>
          <a:xfrm>
            <a:off x="2133600" y="533400"/>
            <a:ext cx="4762500" cy="3181350"/>
          </a:xfrm>
          <a:prstGeom prst="rect">
            <a:avLst/>
          </a:prstGeom>
        </p:spPr>
      </p:pic>
      <p:sp>
        <p:nvSpPr>
          <p:cNvPr id="5" name="Rectangle 4"/>
          <p:cNvSpPr/>
          <p:nvPr/>
        </p:nvSpPr>
        <p:spPr>
          <a:xfrm>
            <a:off x="2209800" y="4038600"/>
            <a:ext cx="4572000" cy="2308324"/>
          </a:xfrm>
          <a:prstGeom prst="rect">
            <a:avLst/>
          </a:prstGeom>
        </p:spPr>
        <p:txBody>
          <a:bodyPr>
            <a:spAutoFit/>
          </a:bodyPr>
          <a:lstStyle/>
          <a:p>
            <a:r>
              <a:rPr lang="en-US" dirty="0" smtClean="0"/>
              <a:t>From the top down, it goes plaza, concourse, platforms, tracks. On the plaza itself: granite, mortar, concrete, insulation, and foam blocks which help to lighten the load. The concrete layer has an elaborate maze-like piping system which utilizes heated recycled water to act as a snow-melting device during winter months. </a:t>
            </a:r>
            <a:br>
              <a:rPr lang="en-US" dirty="0" smtClean="0"/>
            </a:br>
            <a:endParaRPr lang="en-US" dirty="0"/>
          </a:p>
        </p:txBody>
      </p:sp>
      <p:sp>
        <p:nvSpPr>
          <p:cNvPr id="6" name="Rectangle 5"/>
          <p:cNvSpPr/>
          <p:nvPr/>
        </p:nvSpPr>
        <p:spPr>
          <a:xfrm>
            <a:off x="3124200" y="6248400"/>
            <a:ext cx="2743200" cy="369332"/>
          </a:xfrm>
          <a:prstGeom prst="rect">
            <a:avLst/>
          </a:prstGeom>
        </p:spPr>
        <p:txBody>
          <a:bodyPr wrap="square">
            <a:spAutoFit/>
          </a:bodyPr>
          <a:lstStyle/>
          <a:p>
            <a:pPr algn="ctr"/>
            <a:r>
              <a:rPr lang="en-US" dirty="0" smtClean="0">
                <a:hlinkClick r:id="rId4"/>
              </a:rPr>
              <a:t>Philly Grows Up!</a:t>
            </a:r>
            <a:endParaRPr lang="en-US" dirty="0"/>
          </a:p>
        </p:txBody>
      </p:sp>
      <p:pic>
        <p:nvPicPr>
          <p:cNvPr id="8" name="~PP2452.WAV">
            <a:hlinkClick r:id="" action="ppaction://media"/>
          </p:cNvPr>
          <p:cNvPicPr>
            <a:picLocks noRot="1" noChangeAspect="1"/>
          </p:cNvPicPr>
          <p:nvPr>
            <a:wavAudioFile r:embed="rId1" name="~PP2452.WAV"/>
          </p:nvPr>
        </p:nvPicPr>
        <p:blipFill>
          <a:blip r:embed="rId5"/>
          <a:stretch>
            <a:fillRect/>
          </a:stretch>
        </p:blipFill>
        <p:spPr>
          <a:xfrm>
            <a:off x="8696325" y="6410325"/>
            <a:ext cx="304800" cy="304800"/>
          </a:xfrm>
          <a:prstGeom prst="rect">
            <a:avLst/>
          </a:prstGeom>
        </p:spPr>
      </p:pic>
    </p:spTree>
  </p:cSld>
  <p:clrMapOvr>
    <a:masterClrMapping/>
  </p:clrMapOvr>
  <p:transition advTm="264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endParaRPr lang="en-US" dirty="0" smtClean="0"/>
          </a:p>
        </p:txBody>
      </p:sp>
      <p:sp>
        <p:nvSpPr>
          <p:cNvPr id="17411" name="Content Placeholder 2"/>
          <p:cNvSpPr>
            <a:spLocks noGrp="1"/>
          </p:cNvSpPr>
          <p:nvPr>
            <p:ph idx="1"/>
          </p:nvPr>
        </p:nvSpPr>
        <p:spPr/>
        <p:txBody>
          <a:bodyPr/>
          <a:lstStyle/>
          <a:p>
            <a:r>
              <a:rPr lang="en-US" dirty="0" smtClean="0"/>
              <a:t>Here is a link to our trip to City Hall:</a:t>
            </a:r>
          </a:p>
          <a:p>
            <a:endParaRPr lang="en-US" dirty="0" smtClean="0"/>
          </a:p>
          <a:p>
            <a:pPr>
              <a:buFont typeface="Arial" charset="0"/>
              <a:buNone/>
            </a:pPr>
            <a:r>
              <a:rPr lang="en-US" dirty="0" smtClean="0">
                <a:hlinkClick r:id="rId3"/>
              </a:rPr>
              <a:t>http://www.rockyou.com/show_my_gallery.php?source=ppsl&amp;instanceid=134502679</a:t>
            </a:r>
            <a:endParaRPr lang="en-US" dirty="0" smtClean="0"/>
          </a:p>
        </p:txBody>
      </p:sp>
      <p:pic>
        <p:nvPicPr>
          <p:cNvPr id="5" name="~PP2745.WAV">
            <a:hlinkClick r:id="" action="ppaction://media"/>
          </p:cNvPr>
          <p:cNvPicPr>
            <a:picLocks noRot="1" noChangeAspect="1"/>
          </p:cNvPicPr>
          <p:nvPr>
            <a:wavAudioFile r:embed="rId1" name="~PP2745.WAV"/>
          </p:nvPr>
        </p:nvPicPr>
        <p:blipFill>
          <a:blip r:embed="rId4"/>
          <a:stretch>
            <a:fillRect/>
          </a:stretch>
        </p:blipFill>
        <p:spPr>
          <a:xfrm>
            <a:off x="8696325" y="6410325"/>
            <a:ext cx="304800" cy="304800"/>
          </a:xfrm>
          <a:prstGeom prst="rect">
            <a:avLst/>
          </a:prstGeom>
        </p:spPr>
      </p:pic>
    </p:spTree>
  </p:cSld>
  <p:clrMapOvr>
    <a:masterClrMapping/>
  </p:clrMapOvr>
  <p:transition advTm="132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7" descr="Cityhallcomcast 035.JPG"/>
          <p:cNvPicPr>
            <a:picLocks noGrp="1" noChangeAspect="1"/>
          </p:cNvPicPr>
          <p:nvPr>
            <p:ph idx="1"/>
          </p:nvPr>
        </p:nvPicPr>
        <p:blipFill>
          <a:blip r:embed="rId2" cstate="print"/>
          <a:stretch>
            <a:fillRect/>
          </a:stretch>
        </p:blipFill>
        <p:spPr>
          <a:xfrm>
            <a:off x="152400" y="228600"/>
            <a:ext cx="4800599" cy="3600449"/>
          </a:xfrm>
        </p:spPr>
      </p:pic>
      <p:pic>
        <p:nvPicPr>
          <p:cNvPr id="9" name="Picture 8" descr="Cityhallcomcast 039.JPG"/>
          <p:cNvPicPr>
            <a:picLocks noChangeAspect="1"/>
          </p:cNvPicPr>
          <p:nvPr/>
        </p:nvPicPr>
        <p:blipFill>
          <a:blip r:embed="rId3"/>
          <a:stretch>
            <a:fillRect/>
          </a:stretch>
        </p:blipFill>
        <p:spPr>
          <a:xfrm>
            <a:off x="5105400" y="1524000"/>
            <a:ext cx="3867150" cy="51562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City Hall Chambers</a:t>
            </a:r>
            <a:endParaRPr lang="en-US" dirty="0"/>
          </a:p>
        </p:txBody>
      </p:sp>
      <p:pic>
        <p:nvPicPr>
          <p:cNvPr id="4" name="Content Placeholder 3" descr="chambers.jpg"/>
          <p:cNvPicPr>
            <a:picLocks noGrp="1" noChangeAspect="1"/>
          </p:cNvPicPr>
          <p:nvPr>
            <p:ph idx="1"/>
          </p:nvPr>
        </p:nvPicPr>
        <p:blipFill>
          <a:blip r:embed="rId3"/>
          <a:stretch>
            <a:fillRect/>
          </a:stretch>
        </p:blipFill>
        <p:spPr>
          <a:xfrm>
            <a:off x="100170" y="0"/>
            <a:ext cx="9043830" cy="6858000"/>
          </a:xfrm>
        </p:spPr>
      </p:pic>
      <p:pic>
        <p:nvPicPr>
          <p:cNvPr id="6" name="~PP61.WAV">
            <a:hlinkClick r:id="" action="ppaction://media"/>
          </p:cNvPr>
          <p:cNvPicPr>
            <a:picLocks noRot="1" noChangeAspect="1"/>
          </p:cNvPicPr>
          <p:nvPr>
            <a:wavAudioFile r:embed="rId1" name="~PP61.WAV"/>
          </p:nvPr>
        </p:nvPicPr>
        <p:blipFill>
          <a:blip r:embed="rId4"/>
          <a:stretch>
            <a:fillRect/>
          </a:stretch>
        </p:blipFill>
        <p:spPr>
          <a:xfrm>
            <a:off x="8696325" y="6410325"/>
            <a:ext cx="304800" cy="304800"/>
          </a:xfrm>
          <a:prstGeom prst="rect">
            <a:avLst/>
          </a:prstGeom>
        </p:spPr>
      </p:pic>
    </p:spTree>
  </p:cSld>
  <p:clrMapOvr>
    <a:masterClrMapping/>
  </p:clrMapOvr>
  <p:transition advTm="325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chamberceiling.jpg"/>
          <p:cNvPicPr>
            <a:picLocks noGrp="1" noChangeAspect="1"/>
          </p:cNvPicPr>
          <p:nvPr>
            <p:ph idx="1"/>
          </p:nvPr>
        </p:nvPicPr>
        <p:blipFill>
          <a:blip r:embed="rId3"/>
          <a:stretch>
            <a:fillRect/>
          </a:stretch>
        </p:blipFill>
        <p:spPr>
          <a:xfrm>
            <a:off x="0" y="0"/>
            <a:ext cx="5275022" cy="3962400"/>
          </a:xfrm>
        </p:spPr>
      </p:pic>
      <p:pic>
        <p:nvPicPr>
          <p:cNvPr id="8" name="Picture 7" descr="chambersfloor.jpg"/>
          <p:cNvPicPr>
            <a:picLocks noChangeAspect="1"/>
          </p:cNvPicPr>
          <p:nvPr/>
        </p:nvPicPr>
        <p:blipFill>
          <a:blip r:embed="rId4"/>
          <a:stretch>
            <a:fillRect/>
          </a:stretch>
        </p:blipFill>
        <p:spPr>
          <a:xfrm>
            <a:off x="3733800" y="3962400"/>
            <a:ext cx="5410200" cy="2895600"/>
          </a:xfrm>
          <a:prstGeom prst="rect">
            <a:avLst/>
          </a:prstGeom>
        </p:spPr>
      </p:pic>
      <p:sp>
        <p:nvSpPr>
          <p:cNvPr id="9" name="TextBox 8"/>
          <p:cNvSpPr txBox="1"/>
          <p:nvPr/>
        </p:nvSpPr>
        <p:spPr>
          <a:xfrm>
            <a:off x="6248400" y="838200"/>
            <a:ext cx="2514600" cy="2862322"/>
          </a:xfrm>
          <a:prstGeom prst="rect">
            <a:avLst/>
          </a:prstGeom>
          <a:noFill/>
        </p:spPr>
        <p:txBody>
          <a:bodyPr wrap="square" rtlCol="0">
            <a:spAutoFit/>
          </a:bodyPr>
          <a:lstStyle/>
          <a:p>
            <a:r>
              <a:rPr lang="en-US" dirty="0" smtClean="0"/>
              <a:t>From the Ceiling, to the Floor, this room is an architectural joy!  The light bulbs alone are each surrounded and kept in place by gold rosettes.  The Chairperson’s desk is intricately carved mahogany.</a:t>
            </a:r>
            <a:endParaRPr lang="en-US" dirty="0"/>
          </a:p>
        </p:txBody>
      </p:sp>
      <p:pic>
        <p:nvPicPr>
          <p:cNvPr id="10" name="Picture 9" descr="deskchambers.jpg"/>
          <p:cNvPicPr>
            <a:picLocks noChangeAspect="1"/>
          </p:cNvPicPr>
          <p:nvPr/>
        </p:nvPicPr>
        <p:blipFill>
          <a:blip r:embed="rId5"/>
          <a:stretch>
            <a:fillRect/>
          </a:stretch>
        </p:blipFill>
        <p:spPr>
          <a:xfrm>
            <a:off x="-1" y="3962400"/>
            <a:ext cx="4235061" cy="2895600"/>
          </a:xfrm>
          <a:prstGeom prst="rect">
            <a:avLst/>
          </a:prstGeom>
        </p:spPr>
      </p:pic>
      <p:pic>
        <p:nvPicPr>
          <p:cNvPr id="11" name="~PP852.WAV">
            <a:hlinkClick r:id="" action="ppaction://media"/>
          </p:cNvPr>
          <p:cNvPicPr>
            <a:picLocks noRot="1" noChangeAspect="1"/>
          </p:cNvPicPr>
          <p:nvPr>
            <a:wavAudioFile r:embed="rId1" name="~PP852.WAV"/>
          </p:nvPr>
        </p:nvPicPr>
        <p:blipFill>
          <a:blip r:embed="rId6"/>
          <a:stretch>
            <a:fillRect/>
          </a:stretch>
        </p:blipFill>
        <p:spPr>
          <a:xfrm>
            <a:off x="8696325" y="6410325"/>
            <a:ext cx="304800" cy="304800"/>
          </a:xfrm>
          <a:prstGeom prst="rect">
            <a:avLst/>
          </a:prstGeom>
        </p:spPr>
      </p:pic>
    </p:spTree>
  </p:cSld>
  <p:clrMapOvr>
    <a:masterClrMapping/>
  </p:clrMapOvr>
  <p:transition advTm="170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u="sng" dirty="0" smtClean="0"/>
              <a:t>Courtyard</a:t>
            </a:r>
            <a:endParaRPr lang="en-US" u="sng" dirty="0"/>
          </a:p>
        </p:txBody>
      </p:sp>
      <p:pic>
        <p:nvPicPr>
          <p:cNvPr id="1026" name="Picture 2" descr="http://www.phila.gov/property/virtualcityhall/images/VirtualTour/courtyard/map.gif"/>
          <p:cNvPicPr>
            <a:picLocks noChangeAspect="1" noChangeArrowheads="1"/>
          </p:cNvPicPr>
          <p:nvPr/>
        </p:nvPicPr>
        <p:blipFill>
          <a:blip r:embed="rId4"/>
          <a:srcRect/>
          <a:stretch>
            <a:fillRect/>
          </a:stretch>
        </p:blipFill>
        <p:spPr bwMode="auto">
          <a:xfrm>
            <a:off x="228600" y="3352800"/>
            <a:ext cx="4095750" cy="3305175"/>
          </a:xfrm>
          <a:prstGeom prst="rect">
            <a:avLst/>
          </a:prstGeom>
          <a:noFill/>
        </p:spPr>
      </p:pic>
      <p:sp>
        <p:nvSpPr>
          <p:cNvPr id="5" name="TextBox 4"/>
          <p:cNvSpPr txBox="1"/>
          <p:nvPr/>
        </p:nvSpPr>
        <p:spPr>
          <a:xfrm>
            <a:off x="4572000" y="2133600"/>
            <a:ext cx="4343400" cy="3693319"/>
          </a:xfrm>
          <a:prstGeom prst="rect">
            <a:avLst/>
          </a:prstGeom>
          <a:noFill/>
        </p:spPr>
        <p:txBody>
          <a:bodyPr wrap="square" rtlCol="0">
            <a:spAutoFit/>
          </a:bodyPr>
          <a:lstStyle/>
          <a:p>
            <a:r>
              <a:rPr lang="en-US" dirty="0" smtClean="0"/>
              <a:t>City Hall's architect, John McArthur, wanted all the offices in his design to front on a corridor and also receive natural sunlight. His solution was the courtyard. Located in the exact geographical center of William Penn's original Philadelphia city plan, the courtyard is where Market Street, Philadelphia's main East-West thoroughfare, intersects Broad Street, the main North-South city artery. A huge compass, with the original city map depicted in its center, has been painted to give visitors a visual orientation to the city and the building. </a:t>
            </a:r>
            <a:endParaRPr lang="en-US" dirty="0"/>
          </a:p>
        </p:txBody>
      </p:sp>
      <p:pic>
        <p:nvPicPr>
          <p:cNvPr id="1028" name="Picture 4" descr="http://www.phila.gov/property/virtualcityhall/images/VirtualTour/courtyard/pic_4.jpg"/>
          <p:cNvPicPr>
            <a:picLocks noChangeAspect="1" noChangeArrowheads="1"/>
          </p:cNvPicPr>
          <p:nvPr/>
        </p:nvPicPr>
        <p:blipFill>
          <a:blip r:embed="rId5"/>
          <a:srcRect/>
          <a:stretch>
            <a:fillRect/>
          </a:stretch>
        </p:blipFill>
        <p:spPr bwMode="auto">
          <a:xfrm>
            <a:off x="304800" y="953076"/>
            <a:ext cx="3352800" cy="2237800"/>
          </a:xfrm>
          <a:prstGeom prst="rect">
            <a:avLst/>
          </a:prstGeom>
          <a:noFill/>
        </p:spPr>
      </p:pic>
      <p:pic>
        <p:nvPicPr>
          <p:cNvPr id="7" name="~PP608.WAV">
            <a:hlinkClick r:id="" action="ppaction://media"/>
          </p:cNvPr>
          <p:cNvPicPr>
            <a:picLocks noRot="1" noChangeAspect="1"/>
          </p:cNvPicPr>
          <p:nvPr>
            <a:wavAudioFile r:embed="rId2" name="~PP608.WAV"/>
          </p:nvPr>
        </p:nvPicPr>
        <p:blipFill>
          <a:blip r:embed="rId6"/>
          <a:stretch>
            <a:fillRect/>
          </a:stretch>
        </p:blipFill>
        <p:spPr>
          <a:xfrm>
            <a:off x="8696325" y="6410325"/>
            <a:ext cx="304800" cy="304800"/>
          </a:xfrm>
          <a:prstGeom prst="rect">
            <a:avLst/>
          </a:prstGeom>
        </p:spPr>
      </p:pic>
    </p:spTree>
    <p:custDataLst>
      <p:tags r:id="rId1"/>
    </p:custDataLst>
  </p:cSld>
  <p:clrMapOvr>
    <a:masterClrMapping/>
  </p:clrMapOvr>
  <p:transition advTm="406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29" presetClass="entr" presetSubtype="0" fill="hold" nodeType="clickEffect">
                                  <p:stCondLst>
                                    <p:cond delay="0"/>
                                  </p:stCondLst>
                                  <p:childTnLst>
                                    <p:set>
                                      <p:cBhvr>
                                        <p:cTn id="10" dur="1" fill="hold">
                                          <p:stCondLst>
                                            <p:cond delay="0"/>
                                          </p:stCondLst>
                                        </p:cTn>
                                        <p:tgtEl>
                                          <p:spTgt spid="1026"/>
                                        </p:tgtEl>
                                        <p:attrNameLst>
                                          <p:attrName>style.visibility</p:attrName>
                                        </p:attrNameLst>
                                      </p:cBhvr>
                                      <p:to>
                                        <p:strVal val="visible"/>
                                      </p:to>
                                    </p:set>
                                    <p:anim calcmode="lin" valueType="num">
                                      <p:cBhvr>
                                        <p:cTn id="11" dur="1000" fill="hold"/>
                                        <p:tgtEl>
                                          <p:spTgt spid="1026"/>
                                        </p:tgtEl>
                                        <p:attrNameLst>
                                          <p:attrName>ppt_x</p:attrName>
                                        </p:attrNameLst>
                                      </p:cBhvr>
                                      <p:tavLst>
                                        <p:tav tm="0">
                                          <p:val>
                                            <p:strVal val="#ppt_x-.2"/>
                                          </p:val>
                                        </p:tav>
                                        <p:tav tm="100000">
                                          <p:val>
                                            <p:strVal val="#ppt_x"/>
                                          </p:val>
                                        </p:tav>
                                      </p:tavLst>
                                    </p:anim>
                                    <p:anim calcmode="lin" valueType="num">
                                      <p:cBhvr>
                                        <p:cTn id="12"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13" dur="10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52" presetClass="entr" presetSubtype="0" fill="hold" nodeType="clickEffect">
                                  <p:stCondLst>
                                    <p:cond delay="0"/>
                                  </p:stCondLst>
                                  <p:childTnLst>
                                    <p:set>
                                      <p:cBhvr>
                                        <p:cTn id="17" dur="1" fill="hold">
                                          <p:stCondLst>
                                            <p:cond delay="0"/>
                                          </p:stCondLst>
                                        </p:cTn>
                                        <p:tgtEl>
                                          <p:spTgt spid="1028"/>
                                        </p:tgtEl>
                                        <p:attrNameLst>
                                          <p:attrName>style.visibility</p:attrName>
                                        </p:attrNameLst>
                                      </p:cBhvr>
                                      <p:to>
                                        <p:strVal val="visible"/>
                                      </p:to>
                                    </p:set>
                                    <p:animScale>
                                      <p:cBhvr>
                                        <p:cTn id="18" dur="1000" decel="50000" fill="hold">
                                          <p:stCondLst>
                                            <p:cond delay="0"/>
                                          </p:stCondLst>
                                        </p:cTn>
                                        <p:tgtEl>
                                          <p:spTgt spid="10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028"/>
                                        </p:tgtEl>
                                        <p:attrNameLst>
                                          <p:attrName>ppt_x</p:attrName>
                                          <p:attrName>ppt_y</p:attrName>
                                        </p:attrNameLst>
                                      </p:cBhvr>
                                    </p:animMotion>
                                    <p:animEffect transition="in" filter="fade">
                                      <p:cBhvr>
                                        <p:cTn id="20"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1"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28600"/>
            <a:ext cx="8229600" cy="1143000"/>
          </a:xfrm>
        </p:spPr>
        <p:txBody>
          <a:bodyPr/>
          <a:lstStyle/>
          <a:p>
            <a:r>
              <a:rPr lang="en-US" u="sng" dirty="0" smtClean="0"/>
              <a:t>Tower</a:t>
            </a:r>
            <a:endParaRPr lang="en-US" u="sng" dirty="0"/>
          </a:p>
        </p:txBody>
      </p:sp>
      <p:sp>
        <p:nvSpPr>
          <p:cNvPr id="4" name="Rectangle 3"/>
          <p:cNvSpPr/>
          <p:nvPr/>
        </p:nvSpPr>
        <p:spPr>
          <a:xfrm>
            <a:off x="2057400" y="1143000"/>
            <a:ext cx="4572000" cy="369332"/>
          </a:xfrm>
          <a:prstGeom prst="rect">
            <a:avLst/>
          </a:prstGeom>
        </p:spPr>
        <p:txBody>
          <a:bodyPr>
            <a:spAutoFit/>
          </a:bodyPr>
          <a:lstStyle/>
          <a:p>
            <a:pPr algn="ctr"/>
            <a:r>
              <a:rPr lang="en-US" dirty="0" smtClean="0">
                <a:hlinkClick r:id="rId3"/>
              </a:rPr>
              <a:t>Panoramic View</a:t>
            </a:r>
            <a:endParaRPr lang="en-US" dirty="0"/>
          </a:p>
        </p:txBody>
      </p:sp>
      <p:pic>
        <p:nvPicPr>
          <p:cNvPr id="15362" name="Picture 2" descr="tower"/>
          <p:cNvPicPr>
            <a:picLocks noChangeAspect="1" noChangeArrowheads="1"/>
          </p:cNvPicPr>
          <p:nvPr/>
        </p:nvPicPr>
        <p:blipFill>
          <a:blip r:embed="rId4"/>
          <a:srcRect/>
          <a:stretch>
            <a:fillRect/>
          </a:stretch>
        </p:blipFill>
        <p:spPr bwMode="auto">
          <a:xfrm>
            <a:off x="5334000" y="228600"/>
            <a:ext cx="685800" cy="2847976"/>
          </a:xfrm>
          <a:prstGeom prst="rect">
            <a:avLst/>
          </a:prstGeom>
          <a:noFill/>
        </p:spPr>
      </p:pic>
      <p:pic>
        <p:nvPicPr>
          <p:cNvPr id="15364" name="Picture 4" descr="http://www.phila.gov/property/virtualcityhall/images/VirtualTour/Tower/pic_6.jpg"/>
          <p:cNvPicPr>
            <a:picLocks noChangeAspect="1" noChangeArrowheads="1"/>
          </p:cNvPicPr>
          <p:nvPr/>
        </p:nvPicPr>
        <p:blipFill>
          <a:blip r:embed="rId5"/>
          <a:srcRect/>
          <a:stretch>
            <a:fillRect/>
          </a:stretch>
        </p:blipFill>
        <p:spPr bwMode="auto">
          <a:xfrm>
            <a:off x="152401" y="152400"/>
            <a:ext cx="2438400" cy="3145445"/>
          </a:xfrm>
          <a:prstGeom prst="rect">
            <a:avLst/>
          </a:prstGeom>
          <a:noFill/>
        </p:spPr>
      </p:pic>
      <p:sp>
        <p:nvSpPr>
          <p:cNvPr id="7" name="TextBox 6"/>
          <p:cNvSpPr txBox="1"/>
          <p:nvPr/>
        </p:nvSpPr>
        <p:spPr>
          <a:xfrm>
            <a:off x="152400" y="3276600"/>
            <a:ext cx="3124200" cy="954107"/>
          </a:xfrm>
          <a:prstGeom prst="rect">
            <a:avLst/>
          </a:prstGeom>
          <a:noFill/>
        </p:spPr>
        <p:txBody>
          <a:bodyPr wrap="square" rtlCol="0">
            <a:spAutoFit/>
          </a:bodyPr>
          <a:lstStyle/>
          <a:p>
            <a:r>
              <a:rPr lang="en-US" sz="1400" dirty="0" smtClean="0"/>
              <a:t>The statue of William Penn is the tallest sculpture on top of any building in the world. He is 37 feet tall, weighs 27 tons and is made of bronze.</a:t>
            </a:r>
            <a:endParaRPr lang="en-US" sz="1400" dirty="0"/>
          </a:p>
        </p:txBody>
      </p:sp>
      <p:pic>
        <p:nvPicPr>
          <p:cNvPr id="15366" name="Picture 6" descr="http://www.phila.gov/property/virtualcityhall/images/VirtualTour/Tower/pic_2.jpg"/>
          <p:cNvPicPr>
            <a:picLocks noChangeAspect="1" noChangeArrowheads="1"/>
          </p:cNvPicPr>
          <p:nvPr/>
        </p:nvPicPr>
        <p:blipFill>
          <a:blip r:embed="rId6"/>
          <a:srcRect/>
          <a:stretch>
            <a:fillRect/>
          </a:stretch>
        </p:blipFill>
        <p:spPr bwMode="auto">
          <a:xfrm>
            <a:off x="3200400" y="3276600"/>
            <a:ext cx="2888188" cy="2209800"/>
          </a:xfrm>
          <a:prstGeom prst="rect">
            <a:avLst/>
          </a:prstGeom>
          <a:noFill/>
        </p:spPr>
      </p:pic>
      <p:sp>
        <p:nvSpPr>
          <p:cNvPr id="9" name="TextBox 8"/>
          <p:cNvSpPr txBox="1"/>
          <p:nvPr/>
        </p:nvSpPr>
        <p:spPr>
          <a:xfrm>
            <a:off x="533400" y="5486400"/>
            <a:ext cx="8077200" cy="1169551"/>
          </a:xfrm>
          <a:prstGeom prst="rect">
            <a:avLst/>
          </a:prstGeom>
          <a:noFill/>
        </p:spPr>
        <p:txBody>
          <a:bodyPr wrap="square" rtlCol="0">
            <a:spAutoFit/>
          </a:bodyPr>
          <a:lstStyle/>
          <a:p>
            <a:r>
              <a:rPr lang="en-US" sz="1400" dirty="0" smtClean="0"/>
              <a:t>The 50-ton clocks each have a face of 26 feet in diameter, larger than the clocks on London’s towers of the House of Parliament, often referred to as Big Ben.  The clocks were originally powered by compressed air. Today, each clock is powered by a single electric synchronous motor. Each hour hand is 12.5 feet long and weighs 175 pounds. The clock’s faces were first lit by 552 light bulbs. Today gold-colored fluorescent tubes produce the glow of four moons in the sky. </a:t>
            </a:r>
            <a:endParaRPr lang="en-US" sz="1400" dirty="0"/>
          </a:p>
        </p:txBody>
      </p:sp>
      <p:sp>
        <p:nvSpPr>
          <p:cNvPr id="10" name="TextBox 9"/>
          <p:cNvSpPr txBox="1"/>
          <p:nvPr/>
        </p:nvSpPr>
        <p:spPr>
          <a:xfrm>
            <a:off x="6400800" y="0"/>
            <a:ext cx="2514600" cy="4832092"/>
          </a:xfrm>
          <a:prstGeom prst="rect">
            <a:avLst/>
          </a:prstGeom>
          <a:noFill/>
        </p:spPr>
        <p:txBody>
          <a:bodyPr wrap="square" rtlCol="0">
            <a:spAutoFit/>
          </a:bodyPr>
          <a:lstStyle/>
          <a:p>
            <a:pPr>
              <a:buFont typeface="Wingdings" pitchFamily="2" charset="2"/>
              <a:buChar char="Ø"/>
            </a:pPr>
            <a:r>
              <a:rPr lang="en-US" sz="1400" dirty="0" smtClean="0"/>
              <a:t>Tower height from street to top   of Statue: 547 ft 11½ in. </a:t>
            </a:r>
          </a:p>
          <a:p>
            <a:endParaRPr lang="en-US" sz="1400" dirty="0" smtClean="0"/>
          </a:p>
          <a:p>
            <a:pPr>
              <a:buFont typeface="Wingdings" pitchFamily="2" charset="2"/>
              <a:buChar char="Ø"/>
            </a:pPr>
            <a:r>
              <a:rPr lang="en-US" sz="1400" dirty="0" smtClean="0"/>
              <a:t>Tower height from foundation : 571 ft 5¼ in.</a:t>
            </a:r>
          </a:p>
          <a:p>
            <a:endParaRPr lang="en-US" sz="1400" dirty="0" smtClean="0"/>
          </a:p>
          <a:p>
            <a:pPr>
              <a:buFont typeface="Wingdings" pitchFamily="2" charset="2"/>
              <a:buChar char="Ø"/>
            </a:pPr>
            <a:r>
              <a:rPr lang="en-US" sz="1400" dirty="0" smtClean="0"/>
              <a:t> Wall thickness at tower foundation: 22 feet Dimensions at base: 90 ft. x 90 ft. </a:t>
            </a:r>
          </a:p>
          <a:p>
            <a:endParaRPr lang="en-US" sz="1400" dirty="0" smtClean="0"/>
          </a:p>
          <a:p>
            <a:pPr>
              <a:buFont typeface="Wingdings" pitchFamily="2" charset="2"/>
              <a:buChar char="Ø"/>
            </a:pPr>
            <a:r>
              <a:rPr lang="en-US" sz="1400" dirty="0" smtClean="0"/>
              <a:t>Tower floors: 44(22 levels) </a:t>
            </a:r>
          </a:p>
          <a:p>
            <a:endParaRPr lang="en-US" sz="1400" dirty="0" smtClean="0"/>
          </a:p>
          <a:p>
            <a:pPr>
              <a:buFont typeface="Wingdings" pitchFamily="2" charset="2"/>
              <a:buChar char="Ø"/>
            </a:pPr>
            <a:r>
              <a:rPr lang="en-US" sz="1400" dirty="0" smtClean="0"/>
              <a:t>Tower electric elevator built: 1901 </a:t>
            </a:r>
          </a:p>
          <a:p>
            <a:endParaRPr lang="en-US" sz="1400" dirty="0" smtClean="0"/>
          </a:p>
          <a:p>
            <a:pPr>
              <a:buFont typeface="Wingdings" pitchFamily="2" charset="2"/>
              <a:buChar char="Ø"/>
            </a:pPr>
            <a:r>
              <a:rPr lang="en-US" sz="1400" dirty="0" smtClean="0"/>
              <a:t>Steps to observation deck: 605 from 7th floor </a:t>
            </a:r>
          </a:p>
          <a:p>
            <a:endParaRPr lang="en-US" sz="1400" dirty="0" smtClean="0"/>
          </a:p>
          <a:p>
            <a:pPr>
              <a:buFont typeface="Wingdings" pitchFamily="2" charset="2"/>
              <a:buChar char="Ø"/>
            </a:pPr>
            <a:r>
              <a:rPr lang="en-US" sz="1400" dirty="0" smtClean="0"/>
              <a:t>Tower foundation: Concrete 8 ft. 6 in. thick </a:t>
            </a:r>
            <a:br>
              <a:rPr lang="en-US" sz="1400" dirty="0" smtClean="0"/>
            </a:br>
            <a:r>
              <a:rPr lang="en-US" sz="1400" dirty="0" smtClean="0"/>
              <a:t>100 ft square</a:t>
            </a:r>
            <a:br>
              <a:rPr lang="en-US" sz="1400" dirty="0" smtClean="0"/>
            </a:br>
            <a:r>
              <a:rPr lang="en-US" sz="1400" dirty="0" smtClean="0"/>
              <a:t>23 ft. 6 in. below ground level </a:t>
            </a:r>
          </a:p>
        </p:txBody>
      </p:sp>
      <p:pic>
        <p:nvPicPr>
          <p:cNvPr id="13" name="~PP2694.WAV">
            <a:hlinkClick r:id="" action="ppaction://media"/>
          </p:cNvPr>
          <p:cNvPicPr>
            <a:picLocks noRot="1" noChangeAspect="1"/>
          </p:cNvPicPr>
          <p:nvPr>
            <a:wavAudioFile r:embed="rId1" name="~PP2694.WAV"/>
          </p:nvPr>
        </p:nvPicPr>
        <p:blipFill>
          <a:blip r:embed="rId7"/>
          <a:stretch>
            <a:fillRect/>
          </a:stretch>
        </p:blipFill>
        <p:spPr>
          <a:xfrm>
            <a:off x="8696325" y="6410325"/>
            <a:ext cx="304800" cy="304800"/>
          </a:xfrm>
          <a:prstGeom prst="rect">
            <a:avLst/>
          </a:prstGeom>
        </p:spPr>
      </p:pic>
    </p:spTree>
  </p:cSld>
  <p:clrMapOvr>
    <a:masterClrMapping/>
  </p:clrMapOvr>
  <p:transition advTm="55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3"/>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map2.jpg"/>
          <p:cNvPicPr>
            <a:picLocks noChangeAspect="1"/>
          </p:cNvPicPr>
          <p:nvPr/>
        </p:nvPicPr>
        <p:blipFill>
          <a:blip r:embed="rId4"/>
          <a:stretch>
            <a:fillRect/>
          </a:stretch>
        </p:blipFill>
        <p:spPr>
          <a:xfrm>
            <a:off x="1371600" y="457200"/>
            <a:ext cx="6342409" cy="6042472"/>
          </a:xfrm>
          <a:prstGeom prst="rect">
            <a:avLst/>
          </a:prstGeom>
        </p:spPr>
      </p:pic>
      <p:pic>
        <p:nvPicPr>
          <p:cNvPr id="5" name="~PP740.WAV">
            <a:hlinkClick r:id="" action="ppaction://media"/>
          </p:cNvPr>
          <p:cNvPicPr>
            <a:picLocks noRot="1" noChangeAspect="1"/>
          </p:cNvPicPr>
          <p:nvPr>
            <a:wavAudioFile r:embed="rId2" name="~PP740.WAV"/>
          </p:nvPr>
        </p:nvPicPr>
        <p:blipFill>
          <a:blip r:embed="rId5"/>
          <a:stretch>
            <a:fillRect/>
          </a:stretch>
        </p:blipFill>
        <p:spPr>
          <a:xfrm>
            <a:off x="8696325" y="6410325"/>
            <a:ext cx="304800" cy="304800"/>
          </a:xfrm>
          <a:prstGeom prst="rect">
            <a:avLst/>
          </a:prstGeom>
        </p:spPr>
      </p:pic>
    </p:spTree>
    <p:custDataLst>
      <p:tags r:id="rId1"/>
    </p:custDataLst>
  </p:cSld>
  <p:clrMapOvr>
    <a:masterClrMapping/>
  </p:clrMapOvr>
  <p:transition advTm="142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down)">
                                      <p:cBhvr>
                                        <p:cTn id="11" dur="580">
                                          <p:stCondLst>
                                            <p:cond delay="0"/>
                                          </p:stCondLst>
                                        </p:cTn>
                                        <p:tgtEl>
                                          <p:spTgt spid="4"/>
                                        </p:tgtEl>
                                      </p:cBhvr>
                                    </p:animEffect>
                                    <p:anim calcmode="lin" valueType="num">
                                      <p:cBhvr>
                                        <p:cTn id="12"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gtEl>
                                      </p:cBhvr>
                                      <p:to x="100000" y="60000"/>
                                    </p:animScale>
                                    <p:animScale>
                                      <p:cBhvr>
                                        <p:cTn id="18" dur="166" decel="50000">
                                          <p:stCondLst>
                                            <p:cond delay="676"/>
                                          </p:stCondLst>
                                        </p:cTn>
                                        <p:tgtEl>
                                          <p:spTgt spid="4"/>
                                        </p:tgtEl>
                                      </p:cBhvr>
                                      <p:to x="100000" y="100000"/>
                                    </p:animScale>
                                    <p:animScale>
                                      <p:cBhvr>
                                        <p:cTn id="19" dur="26">
                                          <p:stCondLst>
                                            <p:cond delay="1312"/>
                                          </p:stCondLst>
                                        </p:cTn>
                                        <p:tgtEl>
                                          <p:spTgt spid="4"/>
                                        </p:tgtEl>
                                      </p:cBhvr>
                                      <p:to x="100000" y="80000"/>
                                    </p:animScale>
                                    <p:animScale>
                                      <p:cBhvr>
                                        <p:cTn id="20" dur="166" decel="50000">
                                          <p:stCondLst>
                                            <p:cond delay="1338"/>
                                          </p:stCondLst>
                                        </p:cTn>
                                        <p:tgtEl>
                                          <p:spTgt spid="4"/>
                                        </p:tgtEl>
                                      </p:cBhvr>
                                      <p:to x="100000" y="100000"/>
                                    </p:animScale>
                                    <p:animScale>
                                      <p:cBhvr>
                                        <p:cTn id="21" dur="26">
                                          <p:stCondLst>
                                            <p:cond delay="1642"/>
                                          </p:stCondLst>
                                        </p:cTn>
                                        <p:tgtEl>
                                          <p:spTgt spid="4"/>
                                        </p:tgtEl>
                                      </p:cBhvr>
                                      <p:to x="100000" y="90000"/>
                                    </p:animScale>
                                    <p:animScale>
                                      <p:cBhvr>
                                        <p:cTn id="22" dur="166" decel="50000">
                                          <p:stCondLst>
                                            <p:cond delay="1668"/>
                                          </p:stCondLst>
                                        </p:cTn>
                                        <p:tgtEl>
                                          <p:spTgt spid="4"/>
                                        </p:tgtEl>
                                      </p:cBhvr>
                                      <p:to x="100000" y="100000"/>
                                    </p:animScale>
                                    <p:animScale>
                                      <p:cBhvr>
                                        <p:cTn id="23" dur="26">
                                          <p:stCondLst>
                                            <p:cond delay="1808"/>
                                          </p:stCondLst>
                                        </p:cTn>
                                        <p:tgtEl>
                                          <p:spTgt spid="4"/>
                                        </p:tgtEl>
                                      </p:cBhvr>
                                      <p:to x="100000" y="95000"/>
                                    </p:animScale>
                                    <p:animScale>
                                      <p:cBhvr>
                                        <p:cTn id="24"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25"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800" y="0"/>
            <a:ext cx="7772400" cy="1470025"/>
          </a:xfrm>
        </p:spPr>
        <p:txBody>
          <a:bodyPr/>
          <a:lstStyle/>
          <a:p>
            <a:r>
              <a:rPr lang="en-US" u="sng" dirty="0" smtClean="0"/>
              <a:t>JFK Plaza</a:t>
            </a:r>
            <a:endParaRPr lang="en-US" u="sng" dirty="0"/>
          </a:p>
        </p:txBody>
      </p:sp>
      <p:pic>
        <p:nvPicPr>
          <p:cNvPr id="3074" name="Picture 2" descr="http://www.fairmountpark.org/images/Love%20Park-web.jpg"/>
          <p:cNvPicPr>
            <a:picLocks noChangeAspect="1" noChangeArrowheads="1"/>
          </p:cNvPicPr>
          <p:nvPr/>
        </p:nvPicPr>
        <p:blipFill>
          <a:blip r:embed="rId4"/>
          <a:srcRect/>
          <a:stretch>
            <a:fillRect/>
          </a:stretch>
        </p:blipFill>
        <p:spPr bwMode="auto">
          <a:xfrm>
            <a:off x="5257800" y="228600"/>
            <a:ext cx="3575222" cy="2362200"/>
          </a:xfrm>
          <a:prstGeom prst="rect">
            <a:avLst/>
          </a:prstGeom>
          <a:noFill/>
        </p:spPr>
      </p:pic>
      <p:sp>
        <p:nvSpPr>
          <p:cNvPr id="9" name="TextBox 8"/>
          <p:cNvSpPr txBox="1"/>
          <p:nvPr/>
        </p:nvSpPr>
        <p:spPr>
          <a:xfrm>
            <a:off x="0" y="1143000"/>
            <a:ext cx="5181600" cy="2462213"/>
          </a:xfrm>
          <a:prstGeom prst="rect">
            <a:avLst/>
          </a:prstGeom>
          <a:noFill/>
        </p:spPr>
        <p:txBody>
          <a:bodyPr wrap="square" rtlCol="0">
            <a:spAutoFit/>
          </a:bodyPr>
          <a:lstStyle/>
          <a:p>
            <a:r>
              <a:rPr lang="en-US" sz="1400" dirty="0" smtClean="0"/>
              <a:t>JFK Plaza was the brainchild of famed Philadelphia City Planner Edmund Bacon and was designed by architect Vincent Kling. The park is located across from City Hall and serves as the gateway to Fairmount Park's Benjamin Franklin Parkway and the Parkway / Museums District. Built in 1965, the park sits atop an underground parking garage. The main features of the plaza include curved granite steps and a majestic fountain added in 1969. The nickname LOVE Park comes from the LOVE sculpture which overlooks the plaza. The world famous sculpture, designed by Robert Indiana, was first placed in the plaza as part of the United States' Bicentennial Celebration in 1976 . </a:t>
            </a:r>
            <a:endParaRPr lang="en-US" sz="1400" dirty="0"/>
          </a:p>
        </p:txBody>
      </p:sp>
      <p:pic>
        <p:nvPicPr>
          <p:cNvPr id="3076" name="Picture 4" descr="http://www.xcp.bfn.org/yourmove.jpg"/>
          <p:cNvPicPr>
            <a:picLocks noChangeAspect="1" noChangeArrowheads="1"/>
          </p:cNvPicPr>
          <p:nvPr/>
        </p:nvPicPr>
        <p:blipFill>
          <a:blip r:embed="rId5"/>
          <a:srcRect/>
          <a:stretch>
            <a:fillRect/>
          </a:stretch>
        </p:blipFill>
        <p:spPr bwMode="auto">
          <a:xfrm>
            <a:off x="2514600" y="4038600"/>
            <a:ext cx="3962400" cy="2595372"/>
          </a:xfrm>
          <a:prstGeom prst="rect">
            <a:avLst/>
          </a:prstGeom>
          <a:noFill/>
        </p:spPr>
      </p:pic>
      <p:pic>
        <p:nvPicPr>
          <p:cNvPr id="3078" name="Picture 6" descr="http://www.xcp.bfn.org/clothespin.jpg"/>
          <p:cNvPicPr>
            <a:picLocks noChangeAspect="1" noChangeArrowheads="1"/>
          </p:cNvPicPr>
          <p:nvPr/>
        </p:nvPicPr>
        <p:blipFill>
          <a:blip r:embed="rId6"/>
          <a:srcRect/>
          <a:stretch>
            <a:fillRect/>
          </a:stretch>
        </p:blipFill>
        <p:spPr bwMode="auto">
          <a:xfrm>
            <a:off x="152400" y="3733800"/>
            <a:ext cx="1923627" cy="2934346"/>
          </a:xfrm>
          <a:prstGeom prst="rect">
            <a:avLst/>
          </a:prstGeom>
          <a:noFill/>
        </p:spPr>
      </p:pic>
      <p:pic>
        <p:nvPicPr>
          <p:cNvPr id="3080" name="Picture 8" descr="http://www.xcp.bfn.org/tsculp.jpg"/>
          <p:cNvPicPr>
            <a:picLocks noChangeAspect="1" noChangeArrowheads="1"/>
          </p:cNvPicPr>
          <p:nvPr/>
        </p:nvPicPr>
        <p:blipFill>
          <a:blip r:embed="rId7"/>
          <a:srcRect/>
          <a:stretch>
            <a:fillRect/>
          </a:stretch>
        </p:blipFill>
        <p:spPr bwMode="auto">
          <a:xfrm>
            <a:off x="7010400" y="3733800"/>
            <a:ext cx="1910080" cy="2913682"/>
          </a:xfrm>
          <a:prstGeom prst="rect">
            <a:avLst/>
          </a:prstGeom>
          <a:noFill/>
        </p:spPr>
      </p:pic>
      <p:sp>
        <p:nvSpPr>
          <p:cNvPr id="13" name="TextBox 12"/>
          <p:cNvSpPr txBox="1"/>
          <p:nvPr/>
        </p:nvSpPr>
        <p:spPr>
          <a:xfrm>
            <a:off x="3200400" y="3581400"/>
            <a:ext cx="2514600" cy="369332"/>
          </a:xfrm>
          <a:prstGeom prst="rect">
            <a:avLst/>
          </a:prstGeom>
          <a:noFill/>
        </p:spPr>
        <p:txBody>
          <a:bodyPr wrap="square" rtlCol="0">
            <a:spAutoFit/>
          </a:bodyPr>
          <a:lstStyle/>
          <a:p>
            <a:r>
              <a:rPr lang="en-US" dirty="0" smtClean="0"/>
              <a:t>Surrounding Sculpture</a:t>
            </a:r>
            <a:endParaRPr lang="en-US" dirty="0"/>
          </a:p>
        </p:txBody>
      </p:sp>
      <p:pic>
        <p:nvPicPr>
          <p:cNvPr id="11" name="~PP2373.WAV">
            <a:hlinkClick r:id="" action="ppaction://media"/>
          </p:cNvPr>
          <p:cNvPicPr>
            <a:picLocks noRot="1" noChangeAspect="1"/>
          </p:cNvPicPr>
          <p:nvPr>
            <a:wavAudioFile r:embed="rId2" name="~PP2373.WAV"/>
          </p:nvPr>
        </p:nvPicPr>
        <p:blipFill>
          <a:blip r:embed="rId8"/>
          <a:stretch>
            <a:fillRect/>
          </a:stretch>
        </p:blipFill>
        <p:spPr>
          <a:xfrm>
            <a:off x="8696325" y="6410325"/>
            <a:ext cx="304800" cy="304800"/>
          </a:xfrm>
          <a:prstGeom prst="rect">
            <a:avLst/>
          </a:prstGeom>
        </p:spPr>
      </p:pic>
    </p:spTree>
    <p:custDataLst>
      <p:tags r:id="rId1"/>
    </p:custDataLst>
  </p:cSld>
  <p:clrMapOvr>
    <a:masterClrMapping/>
  </p:clrMapOvr>
  <p:transition advTm="5475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50" presetClass="entr" presetSubtype="0" decel="10000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1000" fill="hold"/>
                                        <p:tgtEl>
                                          <p:spTgt spid="9"/>
                                        </p:tgtEl>
                                        <p:attrNameLst>
                                          <p:attrName>ppt_w</p:attrName>
                                        </p:attrNameLst>
                                      </p:cBhvr>
                                      <p:tavLst>
                                        <p:tav tm="0">
                                          <p:val>
                                            <p:strVal val="#ppt_w+.3"/>
                                          </p:val>
                                        </p:tav>
                                        <p:tav tm="100000">
                                          <p:val>
                                            <p:strVal val="#ppt_w"/>
                                          </p:val>
                                        </p:tav>
                                      </p:tavLst>
                                    </p:anim>
                                    <p:anim calcmode="lin" valueType="num">
                                      <p:cBhvr>
                                        <p:cTn id="12" dur="1000" fill="hold"/>
                                        <p:tgtEl>
                                          <p:spTgt spid="9"/>
                                        </p:tgtEl>
                                        <p:attrNameLst>
                                          <p:attrName>ppt_h</p:attrName>
                                        </p:attrNameLst>
                                      </p:cBhvr>
                                      <p:tavLst>
                                        <p:tav tm="0">
                                          <p:val>
                                            <p:strVal val="#ppt_h"/>
                                          </p:val>
                                        </p:tav>
                                        <p:tav tm="100000">
                                          <p:val>
                                            <p:strVal val="#ppt_h"/>
                                          </p:val>
                                        </p:tav>
                                      </p:tavLst>
                                    </p:anim>
                                    <p:animEffect transition="in" filter="fade">
                                      <p:cBhvr>
                                        <p:cTn id="13" dur="10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nodeType="clickEffect">
                                  <p:stCondLst>
                                    <p:cond delay="0"/>
                                  </p:stCondLst>
                                  <p:childTnLst>
                                    <p:set>
                                      <p:cBhvr>
                                        <p:cTn id="17" dur="1" fill="hold">
                                          <p:stCondLst>
                                            <p:cond delay="0"/>
                                          </p:stCondLst>
                                        </p:cTn>
                                        <p:tgtEl>
                                          <p:spTgt spid="3076"/>
                                        </p:tgtEl>
                                        <p:attrNameLst>
                                          <p:attrName>style.visibility</p:attrName>
                                        </p:attrNameLst>
                                      </p:cBhvr>
                                      <p:to>
                                        <p:strVal val="visible"/>
                                      </p:to>
                                    </p:set>
                                    <p:anim calcmode="lin" valueType="num">
                                      <p:cBhvr>
                                        <p:cTn id="18" dur="500" fill="hold"/>
                                        <p:tgtEl>
                                          <p:spTgt spid="3076"/>
                                        </p:tgtEl>
                                        <p:attrNameLst>
                                          <p:attrName>ppt_w</p:attrName>
                                        </p:attrNameLst>
                                      </p:cBhvr>
                                      <p:tavLst>
                                        <p:tav tm="0">
                                          <p:val>
                                            <p:strVal val="#ppt_w*0.05"/>
                                          </p:val>
                                        </p:tav>
                                        <p:tav tm="100000">
                                          <p:val>
                                            <p:strVal val="#ppt_w"/>
                                          </p:val>
                                        </p:tav>
                                      </p:tavLst>
                                    </p:anim>
                                    <p:anim calcmode="lin" valueType="num">
                                      <p:cBhvr>
                                        <p:cTn id="19" dur="500" fill="hold"/>
                                        <p:tgtEl>
                                          <p:spTgt spid="3076"/>
                                        </p:tgtEl>
                                        <p:attrNameLst>
                                          <p:attrName>ppt_h</p:attrName>
                                        </p:attrNameLst>
                                      </p:cBhvr>
                                      <p:tavLst>
                                        <p:tav tm="0">
                                          <p:val>
                                            <p:strVal val="#ppt_h"/>
                                          </p:val>
                                        </p:tav>
                                        <p:tav tm="100000">
                                          <p:val>
                                            <p:strVal val="#ppt_h"/>
                                          </p:val>
                                        </p:tav>
                                      </p:tavLst>
                                    </p:anim>
                                    <p:anim calcmode="lin" valueType="num">
                                      <p:cBhvr>
                                        <p:cTn id="20" dur="500" fill="hold"/>
                                        <p:tgtEl>
                                          <p:spTgt spid="3076"/>
                                        </p:tgtEl>
                                        <p:attrNameLst>
                                          <p:attrName>ppt_x</p:attrName>
                                        </p:attrNameLst>
                                      </p:cBhvr>
                                      <p:tavLst>
                                        <p:tav tm="0">
                                          <p:val>
                                            <p:strVal val="#ppt_x-.2"/>
                                          </p:val>
                                        </p:tav>
                                        <p:tav tm="100000">
                                          <p:val>
                                            <p:strVal val="#ppt_x"/>
                                          </p:val>
                                        </p:tav>
                                      </p:tavLst>
                                    </p:anim>
                                    <p:anim calcmode="lin" valueType="num">
                                      <p:cBhvr>
                                        <p:cTn id="21" dur="500" fill="hold"/>
                                        <p:tgtEl>
                                          <p:spTgt spid="3076"/>
                                        </p:tgtEl>
                                        <p:attrNameLst>
                                          <p:attrName>ppt_y</p:attrName>
                                        </p:attrNameLst>
                                      </p:cBhvr>
                                      <p:tavLst>
                                        <p:tav tm="0">
                                          <p:val>
                                            <p:strVal val="#ppt_y"/>
                                          </p:val>
                                        </p:tav>
                                        <p:tav tm="100000">
                                          <p:val>
                                            <p:strVal val="#ppt_y"/>
                                          </p:val>
                                        </p:tav>
                                      </p:tavLst>
                                    </p:anim>
                                    <p:animEffect transition="in" filter="fade">
                                      <p:cBhvr>
                                        <p:cTn id="22" dur="500"/>
                                        <p:tgtEl>
                                          <p:spTgt spid="3076"/>
                                        </p:tgtEl>
                                      </p:cBhvr>
                                    </p:animEffect>
                                  </p:childTnLst>
                                </p:cTn>
                              </p:par>
                            </p:childTnLst>
                          </p:cTn>
                        </p:par>
                      </p:childTnLst>
                    </p:cTn>
                  </p:par>
                  <p:par>
                    <p:cTn id="23" fill="hold">
                      <p:stCondLst>
                        <p:cond delay="indefinite"/>
                      </p:stCondLst>
                      <p:childTnLst>
                        <p:par>
                          <p:cTn id="24" fill="hold">
                            <p:stCondLst>
                              <p:cond delay="0"/>
                            </p:stCondLst>
                            <p:childTnLst>
                              <p:par>
                                <p:cTn id="25" presetID="54" presetClass="entr" presetSubtype="0" accel="100000" fill="hold" nodeType="clickEffect">
                                  <p:stCondLst>
                                    <p:cond delay="0"/>
                                  </p:stCondLst>
                                  <p:childTnLst>
                                    <p:set>
                                      <p:cBhvr>
                                        <p:cTn id="26" dur="1" fill="hold">
                                          <p:stCondLst>
                                            <p:cond delay="0"/>
                                          </p:stCondLst>
                                        </p:cTn>
                                        <p:tgtEl>
                                          <p:spTgt spid="3078"/>
                                        </p:tgtEl>
                                        <p:attrNameLst>
                                          <p:attrName>style.visibility</p:attrName>
                                        </p:attrNameLst>
                                      </p:cBhvr>
                                      <p:to>
                                        <p:strVal val="visible"/>
                                      </p:to>
                                    </p:set>
                                    <p:anim calcmode="lin" valueType="num">
                                      <p:cBhvr>
                                        <p:cTn id="27" dur="500" fill="hold"/>
                                        <p:tgtEl>
                                          <p:spTgt spid="3078"/>
                                        </p:tgtEl>
                                        <p:attrNameLst>
                                          <p:attrName>ppt_w</p:attrName>
                                        </p:attrNameLst>
                                      </p:cBhvr>
                                      <p:tavLst>
                                        <p:tav tm="0">
                                          <p:val>
                                            <p:strVal val="#ppt_w*0.05"/>
                                          </p:val>
                                        </p:tav>
                                        <p:tav tm="100000">
                                          <p:val>
                                            <p:strVal val="#ppt_w"/>
                                          </p:val>
                                        </p:tav>
                                      </p:tavLst>
                                    </p:anim>
                                    <p:anim calcmode="lin" valueType="num">
                                      <p:cBhvr>
                                        <p:cTn id="28" dur="500" fill="hold"/>
                                        <p:tgtEl>
                                          <p:spTgt spid="3078"/>
                                        </p:tgtEl>
                                        <p:attrNameLst>
                                          <p:attrName>ppt_h</p:attrName>
                                        </p:attrNameLst>
                                      </p:cBhvr>
                                      <p:tavLst>
                                        <p:tav tm="0">
                                          <p:val>
                                            <p:strVal val="#ppt_h"/>
                                          </p:val>
                                        </p:tav>
                                        <p:tav tm="100000">
                                          <p:val>
                                            <p:strVal val="#ppt_h"/>
                                          </p:val>
                                        </p:tav>
                                      </p:tavLst>
                                    </p:anim>
                                    <p:anim calcmode="lin" valueType="num">
                                      <p:cBhvr>
                                        <p:cTn id="29" dur="500" fill="hold"/>
                                        <p:tgtEl>
                                          <p:spTgt spid="3078"/>
                                        </p:tgtEl>
                                        <p:attrNameLst>
                                          <p:attrName>ppt_x</p:attrName>
                                        </p:attrNameLst>
                                      </p:cBhvr>
                                      <p:tavLst>
                                        <p:tav tm="0">
                                          <p:val>
                                            <p:strVal val="#ppt_x-.2"/>
                                          </p:val>
                                        </p:tav>
                                        <p:tav tm="100000">
                                          <p:val>
                                            <p:strVal val="#ppt_x"/>
                                          </p:val>
                                        </p:tav>
                                      </p:tavLst>
                                    </p:anim>
                                    <p:anim calcmode="lin" valueType="num">
                                      <p:cBhvr>
                                        <p:cTn id="30" dur="500" fill="hold"/>
                                        <p:tgtEl>
                                          <p:spTgt spid="3078"/>
                                        </p:tgtEl>
                                        <p:attrNameLst>
                                          <p:attrName>ppt_y</p:attrName>
                                        </p:attrNameLst>
                                      </p:cBhvr>
                                      <p:tavLst>
                                        <p:tav tm="0">
                                          <p:val>
                                            <p:strVal val="#ppt_y"/>
                                          </p:val>
                                        </p:tav>
                                        <p:tav tm="100000">
                                          <p:val>
                                            <p:strVal val="#ppt_y"/>
                                          </p:val>
                                        </p:tav>
                                      </p:tavLst>
                                    </p:anim>
                                    <p:animEffect transition="in" filter="fade">
                                      <p:cBhvr>
                                        <p:cTn id="31" dur="500"/>
                                        <p:tgtEl>
                                          <p:spTgt spid="3078"/>
                                        </p:tgtEl>
                                      </p:cBhvr>
                                    </p:animEffect>
                                  </p:childTnLst>
                                </p:cTn>
                              </p:par>
                            </p:childTnLst>
                          </p:cTn>
                        </p:par>
                      </p:childTnLst>
                    </p:cTn>
                  </p:par>
                  <p:par>
                    <p:cTn id="32" fill="hold">
                      <p:stCondLst>
                        <p:cond delay="indefinite"/>
                      </p:stCondLst>
                      <p:childTnLst>
                        <p:par>
                          <p:cTn id="33" fill="hold">
                            <p:stCondLst>
                              <p:cond delay="0"/>
                            </p:stCondLst>
                            <p:childTnLst>
                              <p:par>
                                <p:cTn id="34" presetID="54" presetClass="entr" presetSubtype="0" accel="100000" fill="hold" nodeType="clickEffect">
                                  <p:stCondLst>
                                    <p:cond delay="0"/>
                                  </p:stCondLst>
                                  <p:childTnLst>
                                    <p:set>
                                      <p:cBhvr>
                                        <p:cTn id="35" dur="1" fill="hold">
                                          <p:stCondLst>
                                            <p:cond delay="0"/>
                                          </p:stCondLst>
                                        </p:cTn>
                                        <p:tgtEl>
                                          <p:spTgt spid="3080"/>
                                        </p:tgtEl>
                                        <p:attrNameLst>
                                          <p:attrName>style.visibility</p:attrName>
                                        </p:attrNameLst>
                                      </p:cBhvr>
                                      <p:to>
                                        <p:strVal val="visible"/>
                                      </p:to>
                                    </p:set>
                                    <p:anim calcmode="lin" valueType="num">
                                      <p:cBhvr>
                                        <p:cTn id="36" dur="500" fill="hold"/>
                                        <p:tgtEl>
                                          <p:spTgt spid="3080"/>
                                        </p:tgtEl>
                                        <p:attrNameLst>
                                          <p:attrName>ppt_w</p:attrName>
                                        </p:attrNameLst>
                                      </p:cBhvr>
                                      <p:tavLst>
                                        <p:tav tm="0">
                                          <p:val>
                                            <p:strVal val="#ppt_w*0.05"/>
                                          </p:val>
                                        </p:tav>
                                        <p:tav tm="100000">
                                          <p:val>
                                            <p:strVal val="#ppt_w"/>
                                          </p:val>
                                        </p:tav>
                                      </p:tavLst>
                                    </p:anim>
                                    <p:anim calcmode="lin" valueType="num">
                                      <p:cBhvr>
                                        <p:cTn id="37" dur="500" fill="hold"/>
                                        <p:tgtEl>
                                          <p:spTgt spid="3080"/>
                                        </p:tgtEl>
                                        <p:attrNameLst>
                                          <p:attrName>ppt_h</p:attrName>
                                        </p:attrNameLst>
                                      </p:cBhvr>
                                      <p:tavLst>
                                        <p:tav tm="0">
                                          <p:val>
                                            <p:strVal val="#ppt_h"/>
                                          </p:val>
                                        </p:tav>
                                        <p:tav tm="100000">
                                          <p:val>
                                            <p:strVal val="#ppt_h"/>
                                          </p:val>
                                        </p:tav>
                                      </p:tavLst>
                                    </p:anim>
                                    <p:anim calcmode="lin" valueType="num">
                                      <p:cBhvr>
                                        <p:cTn id="38" dur="500" fill="hold"/>
                                        <p:tgtEl>
                                          <p:spTgt spid="3080"/>
                                        </p:tgtEl>
                                        <p:attrNameLst>
                                          <p:attrName>ppt_x</p:attrName>
                                        </p:attrNameLst>
                                      </p:cBhvr>
                                      <p:tavLst>
                                        <p:tav tm="0">
                                          <p:val>
                                            <p:strVal val="#ppt_x-.2"/>
                                          </p:val>
                                        </p:tav>
                                        <p:tav tm="100000">
                                          <p:val>
                                            <p:strVal val="#ppt_x"/>
                                          </p:val>
                                        </p:tav>
                                      </p:tavLst>
                                    </p:anim>
                                    <p:anim calcmode="lin" valueType="num">
                                      <p:cBhvr>
                                        <p:cTn id="39" dur="500" fill="hold"/>
                                        <p:tgtEl>
                                          <p:spTgt spid="3080"/>
                                        </p:tgtEl>
                                        <p:attrNameLst>
                                          <p:attrName>ppt_y</p:attrName>
                                        </p:attrNameLst>
                                      </p:cBhvr>
                                      <p:tavLst>
                                        <p:tav tm="0">
                                          <p:val>
                                            <p:strVal val="#ppt_y"/>
                                          </p:val>
                                        </p:tav>
                                        <p:tav tm="100000">
                                          <p:val>
                                            <p:strVal val="#ppt_y"/>
                                          </p:val>
                                        </p:tav>
                                      </p:tavLst>
                                    </p:anim>
                                    <p:animEffect transition="in" filter="fade">
                                      <p:cBhvr>
                                        <p:cTn id="40" dur="500"/>
                                        <p:tgtEl>
                                          <p:spTgt spid="3080"/>
                                        </p:tgtEl>
                                      </p:cBhvr>
                                    </p:animEffect>
                                  </p:childTnLst>
                                </p:cTn>
                              </p:par>
                            </p:childTnLst>
                          </p:cTn>
                        </p:par>
                      </p:childTnLst>
                    </p:cTn>
                  </p:par>
                  <p:par>
                    <p:cTn id="41" fill="hold">
                      <p:stCondLst>
                        <p:cond delay="indefinite"/>
                      </p:stCondLst>
                      <p:childTnLst>
                        <p:par>
                          <p:cTn id="42" fill="hold">
                            <p:stCondLst>
                              <p:cond delay="0"/>
                            </p:stCondLst>
                            <p:childTnLst>
                              <p:par>
                                <p:cTn id="43" presetID="54" presetClass="entr" presetSubtype="0" accel="100000" fill="hold" nodeType="clickEffect">
                                  <p:stCondLst>
                                    <p:cond delay="0"/>
                                  </p:stCondLst>
                                  <p:childTnLst>
                                    <p:set>
                                      <p:cBhvr>
                                        <p:cTn id="44" dur="1" fill="hold">
                                          <p:stCondLst>
                                            <p:cond delay="0"/>
                                          </p:stCondLst>
                                        </p:cTn>
                                        <p:tgtEl>
                                          <p:spTgt spid="3074"/>
                                        </p:tgtEl>
                                        <p:attrNameLst>
                                          <p:attrName>style.visibility</p:attrName>
                                        </p:attrNameLst>
                                      </p:cBhvr>
                                      <p:to>
                                        <p:strVal val="visible"/>
                                      </p:to>
                                    </p:set>
                                    <p:anim calcmode="lin" valueType="num">
                                      <p:cBhvr>
                                        <p:cTn id="45" dur="500" fill="hold"/>
                                        <p:tgtEl>
                                          <p:spTgt spid="3074"/>
                                        </p:tgtEl>
                                        <p:attrNameLst>
                                          <p:attrName>ppt_w</p:attrName>
                                        </p:attrNameLst>
                                      </p:cBhvr>
                                      <p:tavLst>
                                        <p:tav tm="0">
                                          <p:val>
                                            <p:strVal val="#ppt_w*0.05"/>
                                          </p:val>
                                        </p:tav>
                                        <p:tav tm="100000">
                                          <p:val>
                                            <p:strVal val="#ppt_w"/>
                                          </p:val>
                                        </p:tav>
                                      </p:tavLst>
                                    </p:anim>
                                    <p:anim calcmode="lin" valueType="num">
                                      <p:cBhvr>
                                        <p:cTn id="46" dur="500" fill="hold"/>
                                        <p:tgtEl>
                                          <p:spTgt spid="3074"/>
                                        </p:tgtEl>
                                        <p:attrNameLst>
                                          <p:attrName>ppt_h</p:attrName>
                                        </p:attrNameLst>
                                      </p:cBhvr>
                                      <p:tavLst>
                                        <p:tav tm="0">
                                          <p:val>
                                            <p:strVal val="#ppt_h"/>
                                          </p:val>
                                        </p:tav>
                                        <p:tav tm="100000">
                                          <p:val>
                                            <p:strVal val="#ppt_h"/>
                                          </p:val>
                                        </p:tav>
                                      </p:tavLst>
                                    </p:anim>
                                    <p:anim calcmode="lin" valueType="num">
                                      <p:cBhvr>
                                        <p:cTn id="47" dur="500" fill="hold"/>
                                        <p:tgtEl>
                                          <p:spTgt spid="3074"/>
                                        </p:tgtEl>
                                        <p:attrNameLst>
                                          <p:attrName>ppt_x</p:attrName>
                                        </p:attrNameLst>
                                      </p:cBhvr>
                                      <p:tavLst>
                                        <p:tav tm="0">
                                          <p:val>
                                            <p:strVal val="#ppt_x-.2"/>
                                          </p:val>
                                        </p:tav>
                                        <p:tav tm="100000">
                                          <p:val>
                                            <p:strVal val="#ppt_x"/>
                                          </p:val>
                                        </p:tav>
                                      </p:tavLst>
                                    </p:anim>
                                    <p:anim calcmode="lin" valueType="num">
                                      <p:cBhvr>
                                        <p:cTn id="48" dur="500" fill="hold"/>
                                        <p:tgtEl>
                                          <p:spTgt spid="3074"/>
                                        </p:tgtEl>
                                        <p:attrNameLst>
                                          <p:attrName>ppt_y</p:attrName>
                                        </p:attrNameLst>
                                      </p:cBhvr>
                                      <p:tavLst>
                                        <p:tav tm="0">
                                          <p:val>
                                            <p:strVal val="#ppt_y"/>
                                          </p:val>
                                        </p:tav>
                                        <p:tav tm="100000">
                                          <p:val>
                                            <p:strVal val="#ppt_y"/>
                                          </p:val>
                                        </p:tav>
                                      </p:tavLst>
                                    </p:anim>
                                    <p:animEffect transition="in" filter="fade">
                                      <p:cBhvr>
                                        <p:cTn id="49" dur="5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50" fill="hold" display="0">
                  <p:stCondLst>
                    <p:cond delay="indefinite"/>
                  </p:stCondLst>
                  <p:endCondLst>
                    <p:cond evt="onPrev" delay="0">
                      <p:tgtEl>
                        <p:sldTgt/>
                      </p:tgtEl>
                    </p:cond>
                    <p:cond evt="onStopAudio" delay="0">
                      <p:tgtEl>
                        <p:sldTgt/>
                      </p:tgtEl>
                    </p:cond>
                  </p:endCondLst>
                </p:cTn>
                <p:tgtEl>
                  <p:spTgt spid="11"/>
                </p:tgtEl>
              </p:cMediaNode>
            </p:audio>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0"/>
            <a:ext cx="8229600" cy="1143000"/>
          </a:xfrm>
        </p:spPr>
        <p:txBody>
          <a:bodyPr/>
          <a:lstStyle/>
          <a:p>
            <a:r>
              <a:rPr lang="en-US" u="sng" dirty="0" smtClean="0"/>
              <a:t>Comcast Center</a:t>
            </a:r>
            <a:endParaRPr lang="en-US" u="sng" dirty="0"/>
          </a:p>
        </p:txBody>
      </p:sp>
      <p:pic>
        <p:nvPicPr>
          <p:cNvPr id="5" name="Picture 4" descr="Cityhallcomcast 025.JPG"/>
          <p:cNvPicPr>
            <a:picLocks noChangeAspect="1"/>
          </p:cNvPicPr>
          <p:nvPr/>
        </p:nvPicPr>
        <p:blipFill>
          <a:blip r:embed="rId3" cstate="print"/>
          <a:stretch>
            <a:fillRect/>
          </a:stretch>
        </p:blipFill>
        <p:spPr>
          <a:xfrm>
            <a:off x="5791200" y="2057400"/>
            <a:ext cx="3200400" cy="4267200"/>
          </a:xfrm>
          <a:prstGeom prst="rect">
            <a:avLst/>
          </a:prstGeom>
        </p:spPr>
      </p:pic>
      <p:sp>
        <p:nvSpPr>
          <p:cNvPr id="7" name="TextBox 6"/>
          <p:cNvSpPr txBox="1"/>
          <p:nvPr/>
        </p:nvSpPr>
        <p:spPr>
          <a:xfrm>
            <a:off x="2819400" y="914400"/>
            <a:ext cx="3124200" cy="3416320"/>
          </a:xfrm>
          <a:prstGeom prst="rect">
            <a:avLst/>
          </a:prstGeom>
          <a:noFill/>
        </p:spPr>
        <p:txBody>
          <a:bodyPr wrap="square" rtlCol="0">
            <a:spAutoFit/>
          </a:bodyPr>
          <a:lstStyle/>
          <a:p>
            <a:pPr>
              <a:buFont typeface="Wingdings" pitchFamily="2" charset="2"/>
              <a:buChar char="Ø"/>
            </a:pPr>
            <a:r>
              <a:rPr lang="en-US" dirty="0" smtClean="0"/>
              <a:t>Architect: Robert A.M. Stern</a:t>
            </a:r>
          </a:p>
          <a:p>
            <a:pPr>
              <a:buFont typeface="Wingdings" pitchFamily="2" charset="2"/>
              <a:buChar char="Ø"/>
            </a:pPr>
            <a:r>
              <a:rPr lang="en-US" dirty="0" smtClean="0"/>
              <a:t>Height: 975 ft.</a:t>
            </a:r>
          </a:p>
          <a:p>
            <a:pPr>
              <a:buFont typeface="Wingdings" pitchFamily="2" charset="2"/>
              <a:buChar char="Ø"/>
            </a:pPr>
            <a:r>
              <a:rPr lang="en-US" dirty="0" smtClean="0"/>
              <a:t>Floors: 57</a:t>
            </a:r>
          </a:p>
          <a:p>
            <a:pPr>
              <a:buFont typeface="Wingdings" pitchFamily="2" charset="2"/>
              <a:buChar char="Ø"/>
            </a:pPr>
            <a:r>
              <a:rPr lang="en-US" dirty="0" smtClean="0"/>
              <a:t>Elevators: 35</a:t>
            </a:r>
          </a:p>
          <a:p>
            <a:pPr>
              <a:buFont typeface="Wingdings" pitchFamily="2" charset="2"/>
              <a:buChar char="Ø"/>
            </a:pPr>
            <a:r>
              <a:rPr lang="en-US" dirty="0" smtClean="0"/>
              <a:t>Ceilings: 13-17 ft.</a:t>
            </a:r>
          </a:p>
          <a:p>
            <a:pPr>
              <a:buFont typeface="Wingdings" pitchFamily="2" charset="2"/>
              <a:buChar char="Ø"/>
            </a:pPr>
            <a:r>
              <a:rPr lang="en-US" dirty="0" smtClean="0"/>
              <a:t>Tallest LEED certified green building featuring tall windows for natural light, waterless urinals (saving over a million gallons of water a year), internally managed lighting scheme</a:t>
            </a:r>
            <a:endParaRPr lang="en-US" dirty="0"/>
          </a:p>
        </p:txBody>
      </p:sp>
      <p:pic>
        <p:nvPicPr>
          <p:cNvPr id="16386" name="Picture 2" descr="http://phillyskyline.com/misc/comcastdusk.jpg"/>
          <p:cNvPicPr>
            <a:picLocks noChangeAspect="1" noChangeArrowheads="1"/>
          </p:cNvPicPr>
          <p:nvPr/>
        </p:nvPicPr>
        <p:blipFill>
          <a:blip r:embed="rId4"/>
          <a:srcRect/>
          <a:stretch>
            <a:fillRect/>
          </a:stretch>
        </p:blipFill>
        <p:spPr bwMode="auto">
          <a:xfrm>
            <a:off x="152400" y="228600"/>
            <a:ext cx="2413000" cy="3619500"/>
          </a:xfrm>
          <a:prstGeom prst="rect">
            <a:avLst/>
          </a:prstGeom>
          <a:noFill/>
        </p:spPr>
      </p:pic>
      <p:sp>
        <p:nvSpPr>
          <p:cNvPr id="9" name="TextBox 8"/>
          <p:cNvSpPr txBox="1"/>
          <p:nvPr/>
        </p:nvSpPr>
        <p:spPr>
          <a:xfrm>
            <a:off x="6019800" y="6324600"/>
            <a:ext cx="3124200" cy="369332"/>
          </a:xfrm>
          <a:prstGeom prst="rect">
            <a:avLst/>
          </a:prstGeom>
          <a:noFill/>
        </p:spPr>
        <p:txBody>
          <a:bodyPr wrap="square" rtlCol="0">
            <a:spAutoFit/>
          </a:bodyPr>
          <a:lstStyle/>
          <a:p>
            <a:r>
              <a:rPr lang="en-US" dirty="0" smtClean="0"/>
              <a:t>View from City Hall window</a:t>
            </a:r>
            <a:endParaRPr lang="en-US" dirty="0"/>
          </a:p>
        </p:txBody>
      </p:sp>
      <p:pic>
        <p:nvPicPr>
          <p:cNvPr id="10" name="Picture 9" descr="Cityhallcomcast 046.JPG"/>
          <p:cNvPicPr>
            <a:picLocks noChangeAspect="1"/>
          </p:cNvPicPr>
          <p:nvPr/>
        </p:nvPicPr>
        <p:blipFill>
          <a:blip r:embed="rId5" cstate="print"/>
          <a:stretch>
            <a:fillRect/>
          </a:stretch>
        </p:blipFill>
        <p:spPr>
          <a:xfrm>
            <a:off x="152400" y="4267200"/>
            <a:ext cx="4876800" cy="2447636"/>
          </a:xfrm>
          <a:prstGeom prst="rect">
            <a:avLst/>
          </a:prstGeom>
        </p:spPr>
      </p:pic>
      <p:pic>
        <p:nvPicPr>
          <p:cNvPr id="11" name="~PP3765.WAV">
            <a:hlinkClick r:id="" action="ppaction://media"/>
          </p:cNvPr>
          <p:cNvPicPr>
            <a:picLocks noRot="1" noChangeAspect="1"/>
          </p:cNvPicPr>
          <p:nvPr>
            <a:wavAudioFile r:embed="rId1" name="~PP3765.WAV"/>
          </p:nvPr>
        </p:nvPicPr>
        <p:blipFill>
          <a:blip r:embed="rId6"/>
          <a:stretch>
            <a:fillRect/>
          </a:stretch>
        </p:blipFill>
        <p:spPr>
          <a:xfrm>
            <a:off x="8696325" y="6410325"/>
            <a:ext cx="304800" cy="304800"/>
          </a:xfrm>
          <a:prstGeom prst="rect">
            <a:avLst/>
          </a:prstGeom>
        </p:spPr>
      </p:pic>
    </p:spTree>
  </p:cSld>
  <p:clrMapOvr>
    <a:masterClrMapping/>
  </p:clrMapOvr>
  <p:transition advTm="2174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Cityhallcomcast 040.JPG"/>
          <p:cNvPicPr>
            <a:picLocks noGrp="1" noChangeAspect="1"/>
          </p:cNvPicPr>
          <p:nvPr>
            <p:ph idx="1"/>
          </p:nvPr>
        </p:nvPicPr>
        <p:blipFill>
          <a:blip r:embed="rId3" cstate="print"/>
          <a:stretch>
            <a:fillRect/>
          </a:stretch>
        </p:blipFill>
        <p:spPr>
          <a:xfrm>
            <a:off x="228600" y="152400"/>
            <a:ext cx="5715000" cy="2895600"/>
          </a:xfrm>
        </p:spPr>
      </p:pic>
      <p:pic>
        <p:nvPicPr>
          <p:cNvPr id="5" name="Picture 4" descr="Cityhallcomcast 041.JPG"/>
          <p:cNvPicPr>
            <a:picLocks noChangeAspect="1"/>
          </p:cNvPicPr>
          <p:nvPr/>
        </p:nvPicPr>
        <p:blipFill>
          <a:blip r:embed="rId4"/>
          <a:stretch>
            <a:fillRect/>
          </a:stretch>
        </p:blipFill>
        <p:spPr>
          <a:xfrm>
            <a:off x="2667000" y="3200400"/>
            <a:ext cx="6125592" cy="3505200"/>
          </a:xfrm>
          <a:prstGeom prst="rect">
            <a:avLst/>
          </a:prstGeom>
        </p:spPr>
      </p:pic>
      <p:sp>
        <p:nvSpPr>
          <p:cNvPr id="6" name="Rectangle 5"/>
          <p:cNvSpPr/>
          <p:nvPr/>
        </p:nvSpPr>
        <p:spPr>
          <a:xfrm>
            <a:off x="-1295400" y="3886200"/>
            <a:ext cx="4572000" cy="646331"/>
          </a:xfrm>
          <a:prstGeom prst="rect">
            <a:avLst/>
          </a:prstGeom>
        </p:spPr>
        <p:txBody>
          <a:bodyPr>
            <a:spAutoFit/>
          </a:bodyPr>
          <a:lstStyle/>
          <a:p>
            <a:r>
              <a:rPr lang="en-US" dirty="0" smtClean="0"/>
              <a:t/>
            </a:r>
            <a:br>
              <a:rPr lang="en-US" dirty="0" smtClean="0"/>
            </a:br>
            <a:endParaRPr lang="en-US" dirty="0"/>
          </a:p>
        </p:txBody>
      </p:sp>
      <p:sp>
        <p:nvSpPr>
          <p:cNvPr id="7" name="Rectangle 6"/>
          <p:cNvSpPr/>
          <p:nvPr/>
        </p:nvSpPr>
        <p:spPr>
          <a:xfrm>
            <a:off x="5943600" y="228600"/>
            <a:ext cx="3200400" cy="3016210"/>
          </a:xfrm>
          <a:prstGeom prst="rect">
            <a:avLst/>
          </a:prstGeom>
        </p:spPr>
        <p:txBody>
          <a:bodyPr wrap="square">
            <a:spAutoFit/>
          </a:bodyPr>
          <a:lstStyle/>
          <a:p>
            <a:r>
              <a:rPr lang="en-US" sz="1600" dirty="0" smtClean="0"/>
              <a:t>The Comcast Experience Video Wall is the largest four-millimeter LED screen in the world. Spanning 83.3 feet wide by 25.4 feet high, the 2,100 square-foot video wall brings original programming to visitors 18 hours a day.  The wall displays thousands of unique hours of programming, created exclusively for The Comcast Experience Video Wall</a:t>
            </a:r>
            <a:r>
              <a:rPr lang="en-US" sz="1400" dirty="0" smtClean="0"/>
              <a:t>. </a:t>
            </a:r>
            <a:br>
              <a:rPr lang="en-US" sz="1400" dirty="0" smtClean="0"/>
            </a:br>
            <a:r>
              <a:rPr lang="en-US" sz="1400" dirty="0" smtClean="0"/>
              <a:t> </a:t>
            </a:r>
            <a:endParaRPr lang="en-US" sz="1400" dirty="0"/>
          </a:p>
        </p:txBody>
      </p:sp>
      <p:sp>
        <p:nvSpPr>
          <p:cNvPr id="8" name="Rectangle 7"/>
          <p:cNvSpPr/>
          <p:nvPr/>
        </p:nvSpPr>
        <p:spPr>
          <a:xfrm>
            <a:off x="304800" y="3276600"/>
            <a:ext cx="2057400" cy="3231654"/>
          </a:xfrm>
          <a:prstGeom prst="rect">
            <a:avLst/>
          </a:prstGeom>
        </p:spPr>
        <p:txBody>
          <a:bodyPr wrap="square">
            <a:spAutoFit/>
          </a:bodyPr>
          <a:lstStyle/>
          <a:p>
            <a:r>
              <a:rPr lang="en-US" sz="1700" dirty="0" smtClean="0"/>
              <a:t>A half-acre landscaped park facing JFK Boulevard, named Liberty Plaza, includes a fountain built into the sidewalk. A 110 ft atrium welcomes commuters from Suburban Station into the building and the Plaza. </a:t>
            </a:r>
            <a:endParaRPr lang="en-US" sz="1700" dirty="0"/>
          </a:p>
        </p:txBody>
      </p:sp>
      <p:pic>
        <p:nvPicPr>
          <p:cNvPr id="10" name="~PP446.WAV">
            <a:hlinkClick r:id="" action="ppaction://media"/>
          </p:cNvPr>
          <p:cNvPicPr>
            <a:picLocks noRot="1" noChangeAspect="1"/>
          </p:cNvPicPr>
          <p:nvPr>
            <a:wavAudioFile r:embed="rId1" name="~PP446.WAV"/>
          </p:nvPr>
        </p:nvPicPr>
        <p:blipFill>
          <a:blip r:embed="rId5"/>
          <a:stretch>
            <a:fillRect/>
          </a:stretch>
        </p:blipFill>
        <p:spPr>
          <a:xfrm>
            <a:off x="8696325" y="6410325"/>
            <a:ext cx="304800" cy="304800"/>
          </a:xfrm>
          <a:prstGeom prst="rect">
            <a:avLst/>
          </a:prstGeom>
        </p:spPr>
      </p:pic>
    </p:spTree>
  </p:cSld>
  <p:clrMapOvr>
    <a:masterClrMapping/>
  </p:clrMapOvr>
  <p:transition advTm="4569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0.5|1.7|1.7"/>
</p:tagLst>
</file>

<file path=ppt/tags/tag2.xml><?xml version="1.0" encoding="utf-8"?>
<p:tagLst xmlns:a="http://schemas.openxmlformats.org/drawingml/2006/main" xmlns:r="http://schemas.openxmlformats.org/officeDocument/2006/relationships" xmlns:p="http://schemas.openxmlformats.org/presentationml/2006/main">
  <p:tag name="TIMING" val="|0.9|10.3"/>
</p:tagLst>
</file>

<file path=ppt/tags/tag3.xml><?xml version="1.0" encoding="utf-8"?>
<p:tagLst xmlns:a="http://schemas.openxmlformats.org/drawingml/2006/main" xmlns:r="http://schemas.openxmlformats.org/officeDocument/2006/relationships" xmlns:p="http://schemas.openxmlformats.org/presentationml/2006/main">
  <p:tag name="TIMING" val="|1.3"/>
</p:tagLst>
</file>

<file path=ppt/tags/tag4.xml><?xml version="1.0" encoding="utf-8"?>
<p:tagLst xmlns:a="http://schemas.openxmlformats.org/drawingml/2006/main" xmlns:r="http://schemas.openxmlformats.org/officeDocument/2006/relationships" xmlns:p="http://schemas.openxmlformats.org/presentationml/2006/main">
  <p:tag name="TIMING" val="|0.5|36.3|1.7|2|2.5"/>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661</Words>
  <Application>Microsoft Office PowerPoint</Application>
  <PresentationFormat>On-screen Show (4:3)</PresentationFormat>
  <Paragraphs>43</Paragraphs>
  <Slides>12</Slides>
  <Notes>0</Notes>
  <HiddenSlides>0</HiddenSlides>
  <MMClips>11</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The Caucus Room </vt:lpstr>
      <vt:lpstr>City Hall Chambers</vt:lpstr>
      <vt:lpstr>Slide 3</vt:lpstr>
      <vt:lpstr>Courtyard</vt:lpstr>
      <vt:lpstr>Tower</vt:lpstr>
      <vt:lpstr>Slide 6</vt:lpstr>
      <vt:lpstr>JFK Plaza</vt:lpstr>
      <vt:lpstr>Comcast Center</vt:lpstr>
      <vt:lpstr>Slide 9</vt:lpstr>
      <vt:lpstr>Slide 10</vt:lpstr>
      <vt:lpstr>Slide 11</vt:lpstr>
      <vt:lpstr>Slide 12</vt:lpstr>
    </vt:vector>
  </TitlesOfParts>
  <Company>Holy Family University</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Caucus Room </dc:title>
  <dc:creator>Information Systems</dc:creator>
  <cp:lastModifiedBy>Information Systems</cp:lastModifiedBy>
  <cp:revision>1</cp:revision>
  <dcterms:created xsi:type="dcterms:W3CDTF">2009-03-23T23:28:04Z</dcterms:created>
  <dcterms:modified xsi:type="dcterms:W3CDTF">2009-03-23T23:28:25Z</dcterms:modified>
</cp:coreProperties>
</file>